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281" r:id="rId15"/>
    <p:sldId id="280" r:id="rId16"/>
    <p:sldId id="282" r:id="rId17"/>
    <p:sldId id="283" r:id="rId18"/>
    <p:sldId id="331" r:id="rId19"/>
    <p:sldId id="259" r:id="rId20"/>
    <p:sldId id="261" r:id="rId21"/>
    <p:sldId id="262" r:id="rId22"/>
    <p:sldId id="263" r:id="rId23"/>
    <p:sldId id="264" r:id="rId24"/>
    <p:sldId id="265" r:id="rId25"/>
    <p:sldId id="268" r:id="rId26"/>
    <p:sldId id="260" r:id="rId27"/>
    <p:sldId id="269" r:id="rId28"/>
    <p:sldId id="270" r:id="rId29"/>
    <p:sldId id="271" r:id="rId30"/>
    <p:sldId id="272" r:id="rId31"/>
    <p:sldId id="287" r:id="rId32"/>
    <p:sldId id="286" r:id="rId33"/>
    <p:sldId id="273" r:id="rId34"/>
    <p:sldId id="274" r:id="rId35"/>
    <p:sldId id="275" r:id="rId36"/>
    <p:sldId id="276" r:id="rId37"/>
    <p:sldId id="277" r:id="rId38"/>
    <p:sldId id="285" r:id="rId39"/>
    <p:sldId id="278" r:id="rId40"/>
    <p:sldId id="284" r:id="rId41"/>
    <p:sldId id="279" r:id="rId42"/>
    <p:sldId id="288" r:id="rId43"/>
    <p:sldId id="298" r:id="rId44"/>
    <p:sldId id="299" r:id="rId45"/>
    <p:sldId id="300" r:id="rId46"/>
    <p:sldId id="289" r:id="rId47"/>
    <p:sldId id="302" r:id="rId48"/>
    <p:sldId id="290" r:id="rId49"/>
    <p:sldId id="303" r:id="rId50"/>
    <p:sldId id="291" r:id="rId51"/>
    <p:sldId id="304" r:id="rId52"/>
    <p:sldId id="292" r:id="rId53"/>
    <p:sldId id="305" r:id="rId54"/>
    <p:sldId id="293" r:id="rId55"/>
    <p:sldId id="306" r:id="rId56"/>
    <p:sldId id="307" r:id="rId57"/>
    <p:sldId id="294" r:id="rId58"/>
    <p:sldId id="309" r:id="rId59"/>
    <p:sldId id="310" r:id="rId60"/>
    <p:sldId id="311" r:id="rId61"/>
    <p:sldId id="312" r:id="rId62"/>
    <p:sldId id="301" r:id="rId63"/>
    <p:sldId id="317" r:id="rId64"/>
    <p:sldId id="319" r:id="rId65"/>
    <p:sldId id="320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06643-850C-4B3B-9606-47DA60D1A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934614-0C00-4D45-9CCE-5D870838D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305A2D-BB6B-4786-A52C-8C484E8E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D11910-D06F-4749-913C-D91EC61E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D7BBA-5607-4BD2-B2D7-608B3E1B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3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E9F47-68FE-4D81-91CD-ECB977D9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8DBDB6-4D13-4B3C-9C4E-E1F0A4766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E217E3-04DB-4FE9-B406-859B34FA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E8D2A4-495B-4EA9-BBF4-1DE2EB1D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C2DC94-EC4E-421D-877A-12E7D92A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4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05147-3077-45C2-ADB6-84F8589A5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174FC1-97F3-4951-8B63-78F5DC140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E2D71A-46A1-4734-AF9B-3D08215A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2F18B6-52F4-4A08-9C81-BBE563FE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EF15D6-E502-4BDA-8DC5-C73D5935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6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02538-99B4-481B-A977-B463D039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BE228-6CDF-4A36-B705-C9F12585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F83D3C-FE1C-404E-B692-5F98A5180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F50BD9-D1BC-419F-A7FF-4720A729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14692C-C30C-4378-9753-DC95CC109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7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CF1CF-9437-4AF8-BDF7-4A1A2F23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9AD76-EF3C-4A4F-81EE-071296219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E60E54-C7FE-4FAC-9056-141DF2DE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08A75-D492-41D8-9C4E-2F7E801D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07DC8-A0E7-4C1B-A105-B4CC572B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8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32D5F-FE71-4A88-AB8B-3386D3F2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0A38C7-00D6-4724-B942-11ADA65FE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E83AB9-927D-47B8-A9C3-81EBC76C6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A60210-1B31-4BFE-B252-0D5488A1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464FF5-3F80-4C2D-BAB4-9A9AA841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D63218-086F-4EF9-A117-84D7B6CA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05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69B72-FF77-4C27-8D14-D39C73B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DAB88-9A81-40B2-BE49-4745E42AE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3DFDE9-0361-463B-8311-664FC87F2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FEFC3A-35FF-4641-9F82-881380060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821FA8-A917-4938-94E3-3EE650E19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7A8BB2-CC92-4FB6-92A1-20CA5962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0F6BAF-66F7-4344-A016-B8A8A036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258BCA-0EE9-42E9-9005-8C99EF72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20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92857-B47E-4BCB-B9A6-F377A8DA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B006A-12C0-4B68-BAB3-A9190851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5F1548-0AD7-4927-8656-9B7740B7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4F3DEF-6A43-47AB-9D2C-705E2779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3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56E8F0-7393-4E69-9E94-4C823B0A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52A6E8-BEE9-40DB-B3E5-1508D9D5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B89B0-5EA0-4F7B-84F8-3A793588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8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695AE-D096-4FBE-AF71-FAA139D9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A8FCD-5B77-44DE-ADE0-854C7F39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ACCCBA-072F-4E29-8F2C-A72E7615F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6C04B-4F7E-45CF-A86A-A029DF9A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1ADA40-9DDE-49D4-8822-EA65C5E4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3E5BFB-EF3A-4E88-BE92-BCB76020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4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B27EA-3C76-4EFE-88F5-97F168B6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2354FD-D56F-4211-8F89-C5E0FF118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795FD6-1670-49FD-A613-5B7C6CA26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0FACF9-C2BA-4F5E-B209-A1F4EA6B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99F365-687A-4057-BAC7-106A8B3C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0926F8-95B7-45B6-ACE7-13FFC98D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9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AD5F86-C6B8-4CFB-BD48-8EAE6846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EBA1AD-4F7D-47DE-BA5F-4B5846A17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44B90C-99A5-4E3B-9EFE-B260DDD85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176FD-48EF-421E-AE72-83573F2668A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D8F77-505E-4937-B63C-814AAED0B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6BFBE9-C1C4-4B85-9192-EEC312D2C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5056D-7D5F-47DE-9CFB-59FBB9112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2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1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D0A40-8646-4738-ABB8-F881A19B76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中高级汉语</a:t>
            </a:r>
            <a:br>
              <a:rPr lang="en-US" altLang="zh-CN" dirty="0"/>
            </a:br>
            <a:r>
              <a:rPr lang="zh-CN" altLang="en-US" dirty="0"/>
              <a:t>第六课 谈抽烟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0E1542-F72A-4271-A4B5-1BD178BB9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博雅汉语中级冲刺篇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81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3C3C1-6AF8-44AD-B95A-6443BB10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3632DF-C86C-47E2-8F53-E885564B5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985" y="2010569"/>
            <a:ext cx="331004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151D8F-84B8-4C5D-887F-712BB1F9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32" y="1690688"/>
            <a:ext cx="4762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7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8A696-9C55-4AED-9C77-D66E7E9A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达芬奇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D8F12C-A617-4A15-9E0A-14EED963C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1" y="1787917"/>
            <a:ext cx="312596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FF81BE-24F2-4646-8D92-01715471B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57" y="2731223"/>
            <a:ext cx="4736842" cy="35052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F91EEA-35DC-4D92-8547-36C9CF374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69" y="2322623"/>
            <a:ext cx="2743200" cy="37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2ED37-8B2E-420A-AEA7-518D4E6C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FB6CF9-D525-453D-A33F-E23A5DC21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45" y="2293144"/>
            <a:ext cx="7767687" cy="3994534"/>
          </a:xfrm>
        </p:spPr>
      </p:pic>
    </p:spTree>
    <p:extLst>
      <p:ext uri="{BB962C8B-B14F-4D97-AF65-F5344CB8AC3E}">
        <p14:creationId xmlns:p14="http://schemas.microsoft.com/office/powerpoint/2010/main" val="46086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37896-384A-4D9E-B13B-0A79F4DB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拉斐尔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5ECAB8-2D78-4388-9FDF-A7F97C69B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2" y="1988073"/>
            <a:ext cx="344823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4C96D2-F409-4BC1-8FA6-91299EE5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47752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8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23562-0301-4D81-9ACE-0E1DEBDA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740A9C-9B76-4E72-9487-7939FB3F9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23" y="1825625"/>
            <a:ext cx="6157553" cy="4351338"/>
          </a:xfrm>
        </p:spPr>
      </p:pic>
    </p:spTree>
    <p:extLst>
      <p:ext uri="{BB962C8B-B14F-4D97-AF65-F5344CB8AC3E}">
        <p14:creationId xmlns:p14="http://schemas.microsoft.com/office/powerpoint/2010/main" val="396893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0AFE2-E318-4DD7-93F4-71E19BB1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毕加索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2C57E9-30C4-4728-AA49-0C9F22AA1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99" y="1759638"/>
            <a:ext cx="362008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38E7AA-2027-4FE8-8A9C-202D8F835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7024"/>
            <a:ext cx="4377983" cy="55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8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7DC23-A5BC-45B8-9170-E8D5D57E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C7FF45-C792-4114-87FE-0686A018A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15" y="1825625"/>
            <a:ext cx="9562969" cy="4351338"/>
          </a:xfrm>
        </p:spPr>
      </p:pic>
    </p:spTree>
    <p:extLst>
      <p:ext uri="{BB962C8B-B14F-4D97-AF65-F5344CB8AC3E}">
        <p14:creationId xmlns:p14="http://schemas.microsoft.com/office/powerpoint/2010/main" val="1675739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B5810-7E17-4867-8501-7ABF6E44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美国第</a:t>
            </a:r>
            <a:r>
              <a:rPr lang="en-US" altLang="zh-CN" dirty="0"/>
              <a:t>20</a:t>
            </a:r>
            <a:r>
              <a:rPr lang="zh-CN" altLang="en-US" dirty="0"/>
              <a:t>任总统加菲尔德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658FAD-8538-404B-8497-25B85721E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14" y="2789360"/>
            <a:ext cx="3810000" cy="28575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3E7B19-6DFB-44DE-9CF7-4B5CC79A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6" y="1442301"/>
            <a:ext cx="4317475" cy="54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0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CD741-C9FC-4203-A4D5-22C42641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左</a:t>
            </a:r>
            <a:r>
              <a:rPr lang="en-US" altLang="zh-CN" dirty="0"/>
              <a:t>~</a:t>
            </a:r>
            <a:r>
              <a:rPr lang="zh-CN" altLang="en-US" dirty="0"/>
              <a:t>右</a:t>
            </a:r>
            <a:r>
              <a:rPr lang="en-US" altLang="zh-CN" dirty="0"/>
              <a:t>~</a:t>
            </a:r>
            <a:r>
              <a:rPr lang="zh-CN" altLang="en-US" dirty="0"/>
              <a:t>、左右</a:t>
            </a:r>
            <a:r>
              <a:rPr lang="en-US" altLang="zh-CN" dirty="0"/>
              <a:t>~~</a:t>
            </a:r>
            <a:r>
              <a:rPr lang="zh-CN" altLang="en-US" dirty="0"/>
              <a:t>、左一</a:t>
            </a:r>
            <a:r>
              <a:rPr lang="en-US" altLang="zh-CN" dirty="0"/>
              <a:t>~</a:t>
            </a:r>
            <a:r>
              <a:rPr lang="zh-CN" altLang="en-US" dirty="0"/>
              <a:t>右一</a:t>
            </a:r>
            <a:r>
              <a:rPr lang="en-US" altLang="zh-CN" dirty="0"/>
              <a:t>~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B1EA39-04C0-48D4-BCA8-D9E842D9F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左思右想</a:t>
            </a:r>
            <a:endParaRPr lang="en-US" altLang="zh-CN" dirty="0"/>
          </a:p>
          <a:p>
            <a:r>
              <a:rPr lang="zh-CN" altLang="en-US" dirty="0"/>
              <a:t>左顾右盼</a:t>
            </a:r>
            <a:endParaRPr lang="en-US" altLang="zh-CN" dirty="0"/>
          </a:p>
          <a:p>
            <a:r>
              <a:rPr lang="zh-CN" altLang="en-US" dirty="0"/>
              <a:t>左膀右臂</a:t>
            </a:r>
            <a:endParaRPr lang="en-US" altLang="zh-CN" dirty="0"/>
          </a:p>
          <a:p>
            <a:r>
              <a:rPr lang="zh-CN" altLang="en-US" dirty="0"/>
              <a:t>左邻右舍</a:t>
            </a:r>
            <a:endParaRPr lang="en-US" altLang="zh-CN" dirty="0"/>
          </a:p>
          <a:p>
            <a:r>
              <a:rPr lang="zh-CN" altLang="en-US" dirty="0"/>
              <a:t>左右为难</a:t>
            </a:r>
            <a:endParaRPr lang="en-US" altLang="zh-CN" dirty="0"/>
          </a:p>
          <a:p>
            <a:r>
              <a:rPr lang="zh-CN" altLang="en-US" dirty="0"/>
              <a:t>左右逢源</a:t>
            </a:r>
            <a:endParaRPr lang="en-US" altLang="zh-CN" dirty="0"/>
          </a:p>
          <a:p>
            <a:r>
              <a:rPr lang="zh-CN" altLang="en-US" dirty="0"/>
              <a:t>左一趟右一趟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相左</a:t>
            </a:r>
            <a:endParaRPr lang="en-US" altLang="zh-CN" dirty="0"/>
          </a:p>
          <a:p>
            <a:r>
              <a:rPr lang="zh-CN" altLang="en-US" dirty="0"/>
              <a:t>左性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右首</a:t>
            </a:r>
            <a:endParaRPr lang="en-US" altLang="zh-CN" dirty="0"/>
          </a:p>
          <a:p>
            <a:r>
              <a:rPr lang="zh-CN" altLang="en-US" dirty="0"/>
              <a:t>难出其右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01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8A538-31B1-4642-91B7-13AEEE2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课前讨论：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D15AD-521C-40E2-BD16-5641397EC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、抽烟有什么好处？有什么坏处？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77729B-DE68-4E38-8636-40C42C72E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95" y="2682875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EE9FC-C187-4068-8A3D-B66B4466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练习检查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AB44E-E6FA-4848-999A-3F8DDF10A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P79</a:t>
            </a:r>
            <a:r>
              <a:rPr lang="zh-CN" altLang="en-US" dirty="0"/>
              <a:t>，词语练习一、、二、三</a:t>
            </a:r>
          </a:p>
        </p:txBody>
      </p:sp>
    </p:spTree>
    <p:extLst>
      <p:ext uri="{BB962C8B-B14F-4D97-AF65-F5344CB8AC3E}">
        <p14:creationId xmlns:p14="http://schemas.microsoft.com/office/powerpoint/2010/main" val="2848028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FC1C-7C42-425D-B12B-2AAD906E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 2</a:t>
            </a:r>
            <a:r>
              <a:rPr lang="zh-CN" altLang="en-US" dirty="0"/>
              <a:t>、你有什么嗜好？放弃这个嗜好容易不容易？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2BD88-3BFB-4EB0-919E-C7E3FD746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E32A50-25E8-4323-91B6-4D71173D7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5" y="4224543"/>
            <a:ext cx="4543425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7B8C36-9C0A-4626-9126-EBB073435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03" y="3651669"/>
            <a:ext cx="4374037" cy="34303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3CF34D-3CB6-4011-B8DC-06771E0B0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78" y="3510118"/>
            <a:ext cx="4374037" cy="3214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EECC91-81A5-4F43-A8FE-BC30226B7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37" y="1089385"/>
            <a:ext cx="4783859" cy="28341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BD1E45-CF00-4A57-A9A2-CA1FB98D8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55" y="1090440"/>
            <a:ext cx="4257756" cy="32149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31D5C9-02AE-4512-8DF0-C6BE775F57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" y="1180918"/>
            <a:ext cx="4151787" cy="31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8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DC996-A258-4EE7-B288-959BE69C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1B79D9-B74F-4D72-8BAC-BD7610D83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53" y="185362"/>
            <a:ext cx="607728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8C8D29-D10A-433E-8991-A04440F98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71" y="67786"/>
            <a:ext cx="1524000" cy="19202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AE59EB-2639-486F-ABE9-CEADD3FBB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71" y="-97009"/>
            <a:ext cx="4113229" cy="47086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913524-998F-4DB5-BF86-8776BF018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3395418"/>
            <a:ext cx="6223000" cy="4140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BA048C-3437-44ED-9AFA-66433DDAD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7" y="3190974"/>
            <a:ext cx="5706023" cy="39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0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1070B-8339-44E4-B4F1-EB271B6F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关于作者：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E15949-AB5B-4BA4-9413-0D366EE1A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778659" cy="50323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朱自清（</a:t>
            </a:r>
            <a:r>
              <a:rPr lang="en-US" altLang="zh-CN" dirty="0"/>
              <a:t>1898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  <a:r>
              <a:rPr lang="en-US" altLang="zh-CN" dirty="0"/>
              <a:t>—1948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日）字佩弦，扬州人。毕业于北京大学，任教于清华大学中文系。中国现代散文家、诗人、学者、民主战士。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其散文语言洗练，文笔清丽，极富感情，主要作品有</a:t>
            </a:r>
            <a:r>
              <a:rPr lang="en-US" altLang="zh-CN" dirty="0"/>
              <a:t>《</a:t>
            </a:r>
            <a:r>
              <a:rPr lang="zh-CN" altLang="en-US" dirty="0"/>
              <a:t>春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荷塘月色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背影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绿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匆匆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欧游杂记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踪迹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国文教学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诗言志辨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新诗杂话</a:t>
            </a:r>
            <a:r>
              <a:rPr lang="en-US" altLang="zh-CN" dirty="0"/>
              <a:t>》</a:t>
            </a:r>
            <a:r>
              <a:rPr lang="zh-CN" altLang="en-US" dirty="0"/>
              <a:t>等。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写景抒情。“一种诗意”、“一种纯正朴实的新鲜作风”。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作品是小学、初中、高中语文的重点课文。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F1C1751-F17E-4ACC-A61D-057114D6A2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78" y="1891613"/>
            <a:ext cx="2871411" cy="4351338"/>
          </a:xfrm>
        </p:spPr>
      </p:pic>
    </p:spTree>
    <p:extLst>
      <p:ext uri="{BB962C8B-B14F-4D97-AF65-F5344CB8AC3E}">
        <p14:creationId xmlns:p14="http://schemas.microsoft.com/office/powerpoint/2010/main" val="390409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420DE96-0633-4ADE-B8C5-2FBE8DC3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D7442C-584D-4326-811A-4F34D4A1E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87" y="197963"/>
            <a:ext cx="11576115" cy="6391373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800" dirty="0"/>
              <a:t>“燕子去了，有再来的时候；杨柳枯了，有再青的时候；桃花谢了，有再开的时候。但是，聪明的，你告诉我，我们的日子为什么一去不复返呢？ </a:t>
            </a:r>
            <a:r>
              <a:rPr lang="en-US" altLang="zh-CN" sz="1800" dirty="0"/>
              <a:t>——</a:t>
            </a:r>
            <a:r>
              <a:rPr lang="zh-CN" altLang="en-US" sz="1800" dirty="0"/>
              <a:t>是有人偷了他们罢：那是谁？又藏在何处呢？是他们自己逃走了：现在又到了哪里呢？”</a:t>
            </a:r>
            <a:endParaRPr lang="en-US" altLang="zh-CN" sz="1800" dirty="0"/>
          </a:p>
          <a:p>
            <a:pPr>
              <a:lnSpc>
                <a:spcPct val="170000"/>
              </a:lnSpc>
            </a:pPr>
            <a:r>
              <a:rPr lang="en-US" altLang="zh-CN" sz="1800" dirty="0"/>
              <a:t>                                  ——《</a:t>
            </a:r>
            <a:r>
              <a:rPr lang="zh-CN" altLang="en-US" sz="1800" dirty="0"/>
              <a:t>匆匆</a:t>
            </a:r>
            <a:r>
              <a:rPr lang="en-US" altLang="zh-CN" sz="1800" dirty="0"/>
              <a:t>》</a:t>
            </a:r>
          </a:p>
          <a:p>
            <a:pPr>
              <a:lnSpc>
                <a:spcPct val="170000"/>
              </a:lnSpc>
            </a:pPr>
            <a:r>
              <a:rPr lang="zh-CN" altLang="en-US" sz="1800" dirty="0"/>
              <a:t>“        盼望着，盼望着，东风来了，春天的脚步近了。</a:t>
            </a:r>
          </a:p>
          <a:p>
            <a:pPr>
              <a:lnSpc>
                <a:spcPct val="170000"/>
              </a:lnSpc>
            </a:pPr>
            <a:r>
              <a:rPr lang="zh-CN" altLang="en-US" sz="1800" dirty="0"/>
              <a:t>        一切都像刚睡醒的样子，欣欣然张开了眼。山朗润起来了，水涨起来了，太阳的脸红起来了。</a:t>
            </a:r>
          </a:p>
          <a:p>
            <a:pPr>
              <a:lnSpc>
                <a:spcPct val="170000"/>
              </a:lnSpc>
            </a:pPr>
            <a:r>
              <a:rPr lang="zh-CN" altLang="en-US" sz="1800" dirty="0"/>
              <a:t>        小草偷偷地从土里钻出来，嫩嫩的，绿绿的。园子里，田野里，瞧去，一大片一大片满是的。坐着，躺着，打两个滚，踢几脚球，赛几趟跑，捉几回迷藏。风轻悄悄的，草软绵绵的。</a:t>
            </a:r>
          </a:p>
          <a:p>
            <a:pPr>
              <a:lnSpc>
                <a:spcPct val="170000"/>
              </a:lnSpc>
            </a:pPr>
            <a:r>
              <a:rPr lang="zh-CN" altLang="en-US" sz="1800" dirty="0"/>
              <a:t>        桃树、杏树、梨树，你不让我，我不让你，都开满了花赶趟儿。红的像火，粉的像霞，白的像雪。花里带着甜味儿；闭了眼，树上仿佛已经满是桃儿、杏儿、梨儿。花下成千成百的蜜蜂嗡嗡地闹着，大小的蝴蝶飞来飞去。野花遍地是：杂样儿，有名字的，没名字的，散在草丛里，像眼睛，像星星，还眨呀眨的。”</a:t>
            </a:r>
            <a:endParaRPr lang="en-US" altLang="zh-CN" sz="1800" dirty="0"/>
          </a:p>
          <a:p>
            <a:pPr>
              <a:lnSpc>
                <a:spcPct val="170000"/>
              </a:lnSpc>
            </a:pPr>
            <a:r>
              <a:rPr lang="en-US" altLang="zh-CN" sz="1800" dirty="0"/>
              <a:t>                                                     ——《</a:t>
            </a:r>
            <a:r>
              <a:rPr lang="zh-CN" altLang="en-US" sz="1800" dirty="0"/>
              <a:t>春</a:t>
            </a:r>
            <a:r>
              <a:rPr lang="en-US" altLang="zh-CN" sz="1800" dirty="0"/>
              <a:t>》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3633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0A254-2082-48BF-8754-61F0F489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69A30-BF35-4A5A-B7AF-F740D4843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363"/>
            <a:ext cx="10515600" cy="5064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  “曲曲折折的荷塘上面，弥望的是田田的叶子。叶子出水很高，像亭亭的舞女的裙。层层的叶子中间，零星地点缀着些白花，有袅娜地开着的，有羞涩地打着朵儿的；正如一粒粒的明珠，又如碧天里的星星，又如刚出浴的美人。微风过处，送来缕缕清香，仿佛远处高楼上渺茫的歌声似的。这时候叶子与花也有一丝的颤动，像闪电般，霎时传过荷塘的那边去了。叶子本是肩并肩密密地挨着，这便宛然有了一道凝碧的波痕。叶子底下是脉脉的流水，遮住了，不能见一些颜色；而叶子却更见风致了。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            ——《</a:t>
            </a:r>
            <a:r>
              <a:rPr lang="zh-CN" altLang="en-US" dirty="0"/>
              <a:t>荷塘月色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84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FCB92-A6A8-46F3-AB22-60E3A3C7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D45FBF-FD10-4502-AF40-7BF71D9CA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3" y="0"/>
            <a:ext cx="10812613" cy="6858000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91312F3-45D5-4BC3-9AA9-DB5AE31E5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735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6709A-1A37-4E68-9EBE-D262D2EE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生词：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ABB976-7A61-49E0-9EC8-6DDB7357D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376"/>
            <a:ext cx="10515600" cy="5590094"/>
          </a:xfrm>
        </p:spPr>
        <p:txBody>
          <a:bodyPr>
            <a:normAutofit fontScale="77500" lnSpcReduction="20000"/>
          </a:bodyPr>
          <a:lstStyle/>
          <a:p>
            <a:r>
              <a:rPr lang="zh-CN" altLang="zh-CN" dirty="0"/>
              <a:t>口香糖</a:t>
            </a:r>
            <a:endParaRPr lang="en-US" altLang="zh-CN" dirty="0"/>
          </a:p>
          <a:p>
            <a:r>
              <a:rPr lang="zh-CN" altLang="zh-CN" dirty="0"/>
              <a:t>外行</a:t>
            </a:r>
            <a:r>
              <a:rPr lang="zh-CN" altLang="en-US" dirty="0"/>
              <a:t>：</a:t>
            </a:r>
            <a:r>
              <a:rPr lang="en-US" altLang="zh-CN" dirty="0"/>
              <a:t>A </a:t>
            </a:r>
            <a:r>
              <a:rPr lang="zh-CN" altLang="en-US" dirty="0"/>
              <a:t>形容词，</a:t>
            </a:r>
            <a:r>
              <a:rPr lang="zh-CN" altLang="zh-CN" dirty="0"/>
              <a:t>不懂业务或者没有经验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他不懂装懂，尽说些外行话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他懂技术，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对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管理也不外行。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           B </a:t>
            </a:r>
            <a:r>
              <a:rPr lang="zh-CN" altLang="zh-CN" dirty="0"/>
              <a:t>名词，不懂业务和没有经验的人。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外行看热闹，内行看门道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让他搞研究，他可是个外行。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赏识</a:t>
            </a:r>
            <a:r>
              <a:rPr lang="zh-CN" altLang="en-US" dirty="0"/>
              <a:t>：动词，</a:t>
            </a:r>
            <a:r>
              <a:rPr lang="zh-CN" altLang="zh-CN" dirty="0"/>
              <a:t>认识到别人的才能和作品的价值，而给予重视和赞扬。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小王工作出色，很受领导赏识。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评委特别赏识年轻设计师的参赛作品。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/>
              <a:t>例</a:t>
            </a:r>
            <a:r>
              <a:rPr lang="zh-CN" altLang="zh-CN" dirty="0"/>
              <a:t>外</a:t>
            </a:r>
            <a:r>
              <a:rPr lang="zh-CN" altLang="en-US" dirty="0"/>
              <a:t>：</a:t>
            </a:r>
            <a:r>
              <a:rPr lang="en-US" altLang="zh-CN" dirty="0"/>
              <a:t>A </a:t>
            </a:r>
            <a:r>
              <a:rPr lang="zh-CN" altLang="en-US" dirty="0"/>
              <a:t>动词，</a:t>
            </a:r>
            <a:r>
              <a:rPr lang="zh-CN" altLang="zh-CN" dirty="0"/>
              <a:t>在一般的规律规定之外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人人都要遵守交通规则，谁也不能例外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           B </a:t>
            </a:r>
            <a:r>
              <a:rPr lang="zh-CN" altLang="zh-CN" dirty="0"/>
              <a:t>名词</a:t>
            </a:r>
            <a:r>
              <a:rPr lang="zh-CN" altLang="en-US" dirty="0"/>
              <a:t>，</a:t>
            </a:r>
            <a:r>
              <a:rPr lang="zh-CN" altLang="zh-CN" dirty="0"/>
              <a:t>在一般的规律规定之外的情况。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社会现象非常复杂，很多规则都有例外。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所有的人都按时到达了，只有小李是一个例外。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1814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D8AD-17D3-405C-8BEC-CC67F0EE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38A3B-F3DB-4085-B1A5-D90BF2AC7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63"/>
            <a:ext cx="10515600" cy="629491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咀嚼：</a:t>
            </a:r>
            <a:r>
              <a:rPr lang="en-US" altLang="zh-CN" dirty="0"/>
              <a:t>A </a:t>
            </a:r>
            <a:r>
              <a:rPr lang="zh-CN" altLang="zh-CN" dirty="0"/>
              <a:t>动词</a:t>
            </a:r>
            <a:r>
              <a:rPr lang="zh-CN" altLang="en-US" dirty="0"/>
              <a:t>，</a:t>
            </a:r>
            <a:r>
              <a:rPr lang="zh-CN" altLang="zh-CN" dirty="0"/>
              <a:t>用牙齿磨碎食物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她饿坏了，吃得狼吞虎咽的，根本来不及细细咀嚼。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B </a:t>
            </a:r>
            <a:r>
              <a:rPr lang="zh-CN" altLang="zh-CN" dirty="0"/>
              <a:t>比喻对事物仔细研究，反复体会。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仔细咀嚼老师讲的内容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反复咀嚼诗词的意境。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+mn-ea"/>
              </a:rPr>
              <a:t>嚼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zh-CN" dirty="0"/>
              <a:t>上下牙齿磨碎食物，食物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斯文</a:t>
            </a:r>
            <a:r>
              <a:rPr lang="zh-CN" altLang="en-US" dirty="0"/>
              <a:t>：</a:t>
            </a:r>
            <a:r>
              <a:rPr lang="zh-CN" altLang="zh-CN" dirty="0"/>
              <a:t>书面语</a:t>
            </a:r>
            <a:r>
              <a:rPr lang="zh-CN" altLang="en-US" dirty="0"/>
              <a:t>，</a:t>
            </a:r>
            <a:r>
              <a:rPr lang="zh-CN" altLang="zh-CN" dirty="0"/>
              <a:t>文雅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说话挺斯文的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斯斯文文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地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坐着。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一个很斯文的人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en-US" dirty="0"/>
              <a:t>朵颐：</a:t>
            </a:r>
            <a:r>
              <a:rPr lang="zh-CN" altLang="zh-CN" dirty="0"/>
              <a:t>书面语</a:t>
            </a:r>
            <a:r>
              <a:rPr lang="zh-CN" altLang="en-US" dirty="0"/>
              <a:t>，</a:t>
            </a:r>
            <a:r>
              <a:rPr lang="zh-CN" altLang="zh-CN" dirty="0"/>
              <a:t>指鼓动腮帮子咀嚼的样子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朵颐一番。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大快朵颐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形容食物很鲜美，吃得很满意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/>
              <a:t>遮掩：</a:t>
            </a:r>
            <a:r>
              <a:rPr lang="en-US" altLang="zh-CN" dirty="0"/>
              <a:t>A </a:t>
            </a:r>
            <a:r>
              <a:rPr lang="zh-CN" altLang="zh-CN" dirty="0"/>
              <a:t>动词</a:t>
            </a:r>
            <a:r>
              <a:rPr lang="zh-CN" altLang="en-US" dirty="0"/>
              <a:t>，</a:t>
            </a:r>
            <a:r>
              <a:rPr lang="zh-CN" altLang="zh-CN" dirty="0"/>
              <a:t>一个东西挡住另外一个物体。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几座摩天大楼遮掩了古老的园林。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          B </a:t>
            </a:r>
            <a:r>
              <a:rPr lang="zh-CN" altLang="zh-CN" dirty="0"/>
              <a:t>想办法遮盖缺点，错误等。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他当众打了个嗝儿，起码笑笑遮掩过去。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服装搭配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得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好可以遮掩身体的某些缺陷。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643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6A526-5370-4E95-81B1-21811AF9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433A8-90F1-4F52-82E8-F36496154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67" y="235670"/>
            <a:ext cx="11349871" cy="647621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相：</a:t>
            </a:r>
            <a:r>
              <a:rPr lang="zh-CN" altLang="zh-CN" dirty="0"/>
              <a:t>外貌</a:t>
            </a:r>
            <a:r>
              <a:rPr lang="zh-CN" altLang="en-US" dirty="0"/>
              <a:t>，</a:t>
            </a:r>
            <a:r>
              <a:rPr lang="zh-CN" altLang="zh-CN" dirty="0"/>
              <a:t>相貌</a:t>
            </a:r>
            <a:r>
              <a:rPr lang="zh-CN" altLang="en-US" dirty="0"/>
              <a:t>。</a:t>
            </a:r>
            <a:r>
              <a:rPr lang="zh-CN" altLang="zh-CN" dirty="0"/>
              <a:t>一般不单用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聪明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相。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可怜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相。寒酸相。刁蛮相。苦相。喜相。福相。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已经工作好几年了，他还是一副学生相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en-US" dirty="0"/>
              <a:t>衔：</a:t>
            </a:r>
            <a:r>
              <a:rPr lang="zh-CN" altLang="zh-CN" dirty="0"/>
              <a:t>用嘴含着。</a:t>
            </a:r>
            <a:endParaRPr lang="en-US" altLang="zh-CN" dirty="0"/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    祖父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总是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衔着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一个大烟斗。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燕子衔泥筑巢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en-US" dirty="0"/>
              <a:t>橄榄：</a:t>
            </a:r>
            <a:r>
              <a:rPr lang="zh-CN" altLang="en-US" dirty="0">
                <a:sym typeface="Wingdings" panose="05000000000000000000" pitchFamily="2" charset="2"/>
              </a:rPr>
              <a:t>（在西方，是日常食用油；在中国，是一种酸甜爽口得小食品。</a:t>
            </a:r>
            <a:endParaRPr lang="en-US" altLang="zh-CN" dirty="0"/>
          </a:p>
          <a:p>
            <a:r>
              <a:rPr lang="zh-CN" altLang="zh-CN" dirty="0"/>
              <a:t>腮帮子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凸：与“凹”相对</a:t>
            </a:r>
            <a:r>
              <a:rPr lang="zh-CN" altLang="zh-CN" dirty="0"/>
              <a:t>。凹凸。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地板没铺好，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凸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出一块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路面被汽车压得凹凸不平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不</a:t>
            </a:r>
            <a:r>
              <a:rPr lang="zh-CN" altLang="en-US" dirty="0"/>
              <a:t>时：时时，</a:t>
            </a:r>
            <a:r>
              <a:rPr lang="zh-CN" altLang="zh-CN" dirty="0"/>
              <a:t>经常不断</a:t>
            </a:r>
            <a:r>
              <a:rPr lang="zh-CN" altLang="en-US" dirty="0"/>
              <a:t>地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烟卷儿</a:t>
            </a:r>
            <a:r>
              <a:rPr lang="zh-CN" altLang="en-US" dirty="0"/>
              <a:t>：</a:t>
            </a:r>
            <a:r>
              <a:rPr lang="zh-CN" altLang="zh-CN" dirty="0"/>
              <a:t>香烟。</a:t>
            </a:r>
            <a:endParaRPr lang="en-US" altLang="zh-CN" dirty="0"/>
          </a:p>
          <a:p>
            <a:r>
              <a:rPr lang="zh-CN" altLang="zh-CN" dirty="0"/>
              <a:t>省事</a:t>
            </a:r>
            <a:r>
              <a:rPr lang="zh-CN" altLang="en-US" dirty="0"/>
              <a:t>：</a:t>
            </a:r>
            <a:r>
              <a:rPr lang="zh-CN" altLang="zh-CN" dirty="0"/>
              <a:t>方便</a:t>
            </a:r>
            <a:r>
              <a:rPr lang="zh-CN" altLang="en-US" dirty="0"/>
              <a:t>，</a:t>
            </a:r>
            <a:r>
              <a:rPr lang="zh-CN" altLang="zh-CN" dirty="0"/>
              <a:t>不费事</a:t>
            </a:r>
            <a:r>
              <a:rPr lang="zh-CN" altLang="en-US" dirty="0"/>
              <a:t>儿。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在食堂吃饭最省事儿，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有了班车后，我上下班省了不少事儿。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45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07E0-31BD-402D-AD35-B6044E9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3BC72-8FD4-4615-ABC9-C227A468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282804"/>
            <a:ext cx="11594969" cy="6325386"/>
          </a:xfrm>
        </p:spPr>
        <p:txBody>
          <a:bodyPr>
            <a:normAutofit lnSpcReduction="10000"/>
          </a:bodyPr>
          <a:lstStyle/>
          <a:p>
            <a:r>
              <a:rPr lang="zh-CN" altLang="zh-CN" dirty="0"/>
              <a:t>叼</a:t>
            </a:r>
            <a:r>
              <a:rPr lang="zh-CN" altLang="en-US" dirty="0"/>
              <a:t>：</a:t>
            </a:r>
            <a:r>
              <a:rPr lang="zh-CN" altLang="zh-CN" dirty="0"/>
              <a:t>叼着香烟。狗妈妈叼着小狗。</a:t>
            </a:r>
            <a:endParaRPr lang="en-US" altLang="zh-CN" dirty="0"/>
          </a:p>
          <a:p>
            <a:r>
              <a:rPr lang="zh-CN" altLang="zh-CN" dirty="0"/>
              <a:t>悠然</a:t>
            </a:r>
            <a:r>
              <a:rPr lang="zh-CN" altLang="en-US" dirty="0"/>
              <a:t>：</a:t>
            </a:r>
            <a:r>
              <a:rPr lang="zh-CN" altLang="zh-CN" dirty="0"/>
              <a:t>闲适自得的样子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在乡下过着悠然的生活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悠然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地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听音乐。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故事中的人物令他悠然神往。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采菊东篱下，悠然见南山。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稀罕</a:t>
            </a:r>
            <a:r>
              <a:rPr lang="zh-CN" altLang="en-US" dirty="0"/>
              <a:t>：</a:t>
            </a:r>
            <a:r>
              <a:rPr lang="en-US" altLang="zh-CN" dirty="0"/>
              <a:t>A </a:t>
            </a:r>
            <a:r>
              <a:rPr lang="zh-CN" altLang="en-US" dirty="0"/>
              <a:t>形容词，</a:t>
            </a:r>
            <a:r>
              <a:rPr lang="zh-CN" altLang="zh-CN" dirty="0"/>
              <a:t>新奇少有。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他从国外带回来，不少稀罕玩意儿。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进了篮球队，他的个子就不那么稀罕了。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         B </a:t>
            </a:r>
            <a:r>
              <a:rPr lang="zh-CN" altLang="zh-CN" dirty="0"/>
              <a:t>动词</a:t>
            </a:r>
            <a:r>
              <a:rPr lang="zh-CN" altLang="en-US" dirty="0"/>
              <a:t>，</a:t>
            </a:r>
            <a:r>
              <a:rPr lang="zh-CN" altLang="zh-CN" dirty="0"/>
              <a:t>认为新奇而喜爱。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孙子送的礼物，让奶奶稀罕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得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不得了。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我不稀罕跟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名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人交往。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我才不稀罕这个东西呢。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68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C9E27-2FA7-4CCA-A0B7-1FC6CDD4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FA35-F3A1-4EF8-A188-98925233E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P84</a:t>
            </a:r>
            <a:r>
              <a:rPr lang="zh-CN" altLang="en-US" dirty="0"/>
              <a:t>，语言点练习一，</a:t>
            </a:r>
            <a:r>
              <a:rPr lang="en-US" altLang="zh-CN" dirty="0"/>
              <a:t>11-14</a:t>
            </a:r>
          </a:p>
          <a:p>
            <a:r>
              <a:rPr lang="en-US" altLang="zh-CN" dirty="0"/>
              <a:t>P84</a:t>
            </a:r>
            <a:r>
              <a:rPr lang="zh-CN" altLang="en-US" dirty="0"/>
              <a:t>，语言点练习二，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</a:p>
          <a:p>
            <a:endParaRPr lang="en-US" altLang="zh-CN" dirty="0"/>
          </a:p>
          <a:p>
            <a:r>
              <a:rPr lang="en-US" altLang="zh-CN" dirty="0"/>
              <a:t>P85</a:t>
            </a:r>
            <a:r>
              <a:rPr lang="zh-CN" altLang="en-US" dirty="0"/>
              <a:t>，综合练习二、三、四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30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07E0-31BD-402D-AD35-B6044E9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3BC72-8FD4-4615-ABC9-C227A468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282804"/>
            <a:ext cx="11594969" cy="6325386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/>
              <a:t>凑热闹</a:t>
            </a:r>
            <a:r>
              <a:rPr lang="zh-CN" altLang="en-US" dirty="0"/>
              <a:t>：</a:t>
            </a:r>
            <a:r>
              <a:rPr lang="zh-CN" altLang="zh-CN" dirty="0"/>
              <a:t>到热闹的地方，跟大家一起玩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跟大家凑热闹聊天儿。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明天我们给奶奶祝寿，也邀请了一些邻居来凑凑热闹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en-US" dirty="0"/>
              <a:t>腻味：</a:t>
            </a:r>
            <a:r>
              <a:rPr lang="zh-CN" altLang="zh-CN" dirty="0"/>
              <a:t>口语</a:t>
            </a:r>
            <a:r>
              <a:rPr lang="zh-CN" altLang="en-US" dirty="0"/>
              <a:t>，</a:t>
            </a:r>
            <a:r>
              <a:rPr lang="zh-CN" altLang="zh-CN" dirty="0"/>
              <a:t>感觉厌烦。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听腻味了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吃腻味了。玩腻歪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天天谈这些无聊的话题，真腻歪。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卷烟</a:t>
            </a:r>
            <a:r>
              <a:rPr lang="zh-CN" altLang="en-US" dirty="0"/>
              <a:t>：</a:t>
            </a:r>
            <a:r>
              <a:rPr lang="zh-CN" altLang="zh-CN" dirty="0"/>
              <a:t>香烟烟卷儿。</a:t>
            </a:r>
            <a:endParaRPr lang="en-US" altLang="zh-CN" dirty="0"/>
          </a:p>
          <a:p>
            <a:r>
              <a:rPr lang="zh-CN" altLang="en-US" dirty="0"/>
              <a:t>匣子：</a:t>
            </a:r>
            <a:r>
              <a:rPr lang="zh-CN" altLang="zh-CN" dirty="0"/>
              <a:t>小盒子有盖儿。</a:t>
            </a:r>
            <a:endParaRPr lang="en-US" altLang="zh-CN" dirty="0"/>
          </a:p>
          <a:p>
            <a:r>
              <a:rPr lang="zh-CN" altLang="en-US" dirty="0"/>
              <a:t>        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铁匣子。小匣子。点心匣子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罐子</a:t>
            </a:r>
            <a:r>
              <a:rPr lang="zh-CN" altLang="en-US" dirty="0"/>
              <a:t>：</a:t>
            </a:r>
            <a:r>
              <a:rPr lang="zh-CN" altLang="zh-CN" dirty="0"/>
              <a:t>盛东西的大口的器皿</a:t>
            </a:r>
            <a:r>
              <a:rPr lang="zh-CN" altLang="en-US" dirty="0"/>
              <a:t>，</a:t>
            </a:r>
            <a:r>
              <a:rPr lang="zh-CN" altLang="zh-CN" dirty="0"/>
              <a:t>多数是陶器和瓷器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药罐子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一罐子油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一罐子药。一罐子酒。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洋火</a:t>
            </a:r>
            <a:r>
              <a:rPr lang="zh-CN" altLang="en-US" dirty="0"/>
              <a:t>：</a:t>
            </a:r>
            <a:r>
              <a:rPr lang="zh-CN" altLang="zh-CN" dirty="0"/>
              <a:t>火柴的意思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做戏</a:t>
            </a:r>
            <a:r>
              <a:rPr lang="zh-CN" altLang="en-US" dirty="0"/>
              <a:t>：</a:t>
            </a:r>
            <a:r>
              <a:rPr lang="zh-CN" altLang="zh-CN" dirty="0"/>
              <a:t>故意做出某种姿态让别人看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这个人说话办事都像做戏，缺少诚意。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别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做戏啦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，大家心里都明白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得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很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776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30FACB70-2A90-43E8-8E9D-11D2E28A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701879B-D3BF-41B9-9228-5BE19215AE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3678733"/>
          </a:xfr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B6E629-9CD0-452F-86EB-2AF392EC5C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94" y="1690688"/>
            <a:ext cx="6652182" cy="428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8D9635-C381-4FC2-B8B9-E0C42319D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" y="3678733"/>
            <a:ext cx="5181599" cy="30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62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6606C-6EEE-4CD5-90CC-87041749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匣子    罐子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F90AF08-651B-4127-B40E-532066B27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630"/>
            <a:ext cx="6306286" cy="4351338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F89798-0069-4D18-9D45-2BA498D73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53" y="1900630"/>
            <a:ext cx="64103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7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07E0-31BD-402D-AD35-B6044E9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3BC72-8FD4-4615-ABC9-C227A468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282804"/>
            <a:ext cx="11594969" cy="6325386"/>
          </a:xfrm>
        </p:spPr>
        <p:txBody>
          <a:bodyPr>
            <a:normAutofit fontScale="85000" lnSpcReduction="20000"/>
          </a:bodyPr>
          <a:lstStyle/>
          <a:p>
            <a:r>
              <a:rPr lang="zh-CN" altLang="zh-CN" dirty="0"/>
              <a:t>无聊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zh-CN" dirty="0"/>
              <a:t>太清闲了，感觉烦闷。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我忙惯了，闲下来反而觉得无聊。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住院期间，他觉得特别无聊。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          B </a:t>
            </a:r>
            <a:r>
              <a:rPr lang="zh-CN" altLang="zh-CN" dirty="0"/>
              <a:t>言语行动没有意义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低级无聊的人喜欢探听别人的隐私。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这个老师总拿学生的错误开玩笑，真无聊。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/>
              <a:t>袅袅：</a:t>
            </a:r>
            <a:r>
              <a:rPr lang="en-US" altLang="zh-CN" dirty="0"/>
              <a:t>A </a:t>
            </a:r>
            <a:r>
              <a:rPr lang="zh-CN" altLang="zh-CN" dirty="0"/>
              <a:t>形容词</a:t>
            </a:r>
            <a:r>
              <a:rPr lang="zh-CN" altLang="en-US" dirty="0"/>
              <a:t>，</a:t>
            </a:r>
            <a:r>
              <a:rPr lang="zh-CN" altLang="zh-CN" dirty="0"/>
              <a:t>烟气缭绕上升。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在乡下，每到傍晚，远远的就能望见村里的袅袅炊烟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         B </a:t>
            </a:r>
            <a:r>
              <a:rPr lang="zh-CN" altLang="zh-CN" dirty="0"/>
              <a:t>声音延长不绝。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对岸传来一阵歌声，余音袅袅绵长不绝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         C </a:t>
            </a:r>
            <a:r>
              <a:rPr lang="zh-CN" altLang="zh-CN" dirty="0"/>
              <a:t>细长柔软的东西随风摆动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春风吹着湖边袅袅的垂柳。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缭绕</a:t>
            </a:r>
            <a:r>
              <a:rPr lang="zh-CN" altLang="en-US" dirty="0"/>
              <a:t>：</a:t>
            </a:r>
            <a:r>
              <a:rPr lang="zh-CN" altLang="zh-CN" dirty="0"/>
              <a:t>回环旋绕。</a:t>
            </a:r>
            <a:endParaRPr lang="en-US" altLang="zh-CN" dirty="0"/>
          </a:p>
          <a:p>
            <a:r>
              <a:rPr lang="en-US" altLang="zh-CN" dirty="0"/>
              <a:t> 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悠扬的乐曲声在听众耳边缭绕着。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山间云雾缭绕。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白云缭绕的青山</a:t>
            </a:r>
            <a:r>
              <a:rPr lang="zh-CN" altLang="zh-C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9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07E0-31BD-402D-AD35-B6044E9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3BC72-8FD4-4615-ABC9-C227A468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282804"/>
            <a:ext cx="11594969" cy="632538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捉摸：</a:t>
            </a:r>
            <a:r>
              <a:rPr lang="zh-CN" altLang="zh-CN" dirty="0"/>
              <a:t>猜测预料</a:t>
            </a:r>
            <a:r>
              <a:rPr lang="zh-CN" altLang="en-US" dirty="0"/>
              <a:t>。</a:t>
            </a:r>
            <a:r>
              <a:rPr lang="zh-CN" altLang="zh-CN" dirty="0"/>
              <a:t>多用于否定句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他的性情难以捉摸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这里的天气让人捉摸不定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en-US" dirty="0"/>
              <a:t>顶：</a:t>
            </a:r>
            <a:r>
              <a:rPr lang="zh-CN" altLang="zh-CN" dirty="0"/>
              <a:t>程度高</a:t>
            </a:r>
            <a:r>
              <a:rPr lang="zh-CN" altLang="en-US" dirty="0"/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顶好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。顶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喜欢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即便</a:t>
            </a:r>
            <a:r>
              <a:rPr lang="zh-CN" altLang="en-US" dirty="0"/>
              <a:t>：</a:t>
            </a:r>
            <a:r>
              <a:rPr lang="zh-CN" altLang="zh-CN" dirty="0"/>
              <a:t>即使。</a:t>
            </a:r>
            <a:endParaRPr lang="en-US" altLang="zh-CN" dirty="0"/>
          </a:p>
          <a:p>
            <a:r>
              <a:rPr lang="zh-CN" altLang="zh-CN" dirty="0"/>
              <a:t>一</a:t>
            </a:r>
            <a:r>
              <a:rPr lang="zh-CN" altLang="en-US" dirty="0"/>
              <a:t>忽</a:t>
            </a:r>
            <a:r>
              <a:rPr lang="zh-CN" altLang="zh-CN" dirty="0"/>
              <a:t>儿</a:t>
            </a:r>
            <a:r>
              <a:rPr lang="zh-CN" altLang="en-US" dirty="0"/>
              <a:t>：</a:t>
            </a:r>
            <a:r>
              <a:rPr lang="zh-CN" altLang="zh-CN" dirty="0"/>
              <a:t>方言</a:t>
            </a:r>
            <a:r>
              <a:rPr lang="zh-CN" altLang="en-US" dirty="0"/>
              <a:t>，</a:t>
            </a:r>
            <a:r>
              <a:rPr lang="zh-CN" altLang="zh-CN" dirty="0"/>
              <a:t>一会儿。</a:t>
            </a:r>
            <a:endParaRPr lang="en-US" altLang="zh-CN" dirty="0"/>
          </a:p>
          <a:p>
            <a:r>
              <a:rPr lang="zh-CN" altLang="zh-CN" dirty="0"/>
              <a:t>遐想</a:t>
            </a:r>
            <a:r>
              <a:rPr lang="zh-CN" altLang="en-US" dirty="0"/>
              <a:t>：</a:t>
            </a:r>
            <a:r>
              <a:rPr lang="zh-CN" altLang="zh-CN" dirty="0"/>
              <a:t>悠远的思索或想象</a:t>
            </a:r>
            <a:r>
              <a:rPr lang="zh-CN" altLang="en-US" dirty="0"/>
              <a:t>。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合上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书闭目遐想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霎时间</a:t>
            </a:r>
            <a:r>
              <a:rPr lang="zh-CN" altLang="en-US" dirty="0"/>
              <a:t>：</a:t>
            </a:r>
            <a:r>
              <a:rPr lang="zh-CN" altLang="zh-CN" dirty="0"/>
              <a:t>极短的时间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魔术师转了转扇子，霎时间变出了一对鸽子。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自由自在</a:t>
            </a:r>
            <a:r>
              <a:rPr lang="zh-CN" altLang="en-US" dirty="0"/>
              <a:t>：</a:t>
            </a:r>
            <a:r>
              <a:rPr lang="zh-CN" altLang="zh-CN" dirty="0"/>
              <a:t>不受拘束，不受限制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向往自由自在的生活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自由自在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地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发表意见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身子</a:t>
            </a:r>
            <a:r>
              <a:rPr lang="zh-CN" altLang="en-US" dirty="0"/>
              <a:t>：</a:t>
            </a:r>
            <a:r>
              <a:rPr lang="zh-CN" altLang="zh-CN" dirty="0"/>
              <a:t>口语</a:t>
            </a:r>
            <a:r>
              <a:rPr lang="zh-CN" altLang="en-US" dirty="0"/>
              <a:t>，</a:t>
            </a:r>
            <a:r>
              <a:rPr lang="zh-CN" altLang="zh-CN" dirty="0"/>
              <a:t>身体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绅士</a:t>
            </a:r>
            <a:r>
              <a:rPr lang="zh-CN" altLang="en-US" dirty="0"/>
              <a:t>：</a:t>
            </a:r>
            <a:r>
              <a:rPr lang="zh-CN" altLang="zh-CN" dirty="0"/>
              <a:t>有声望有地位的人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老人家跳起舞来颇有绅士风度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和女士在一起他表现得像个绅士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台阶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5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07E0-31BD-402D-AD35-B6044E9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3BC72-8FD4-4615-ABC9-C227A468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282804"/>
            <a:ext cx="11594969" cy="632538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瓦匠</a:t>
            </a:r>
            <a:endParaRPr lang="en-US" altLang="zh-CN" dirty="0"/>
          </a:p>
          <a:p>
            <a:r>
              <a:rPr lang="zh-CN" altLang="zh-CN" dirty="0"/>
              <a:t>说闲话</a:t>
            </a:r>
            <a:r>
              <a:rPr lang="zh-CN" altLang="en-US" dirty="0"/>
              <a:t>：</a:t>
            </a:r>
            <a:r>
              <a:rPr lang="en-US" altLang="zh-CN" dirty="0"/>
              <a:t>A </a:t>
            </a:r>
            <a:r>
              <a:rPr lang="zh-CN" altLang="zh-CN" dirty="0"/>
              <a:t>闲谈</a:t>
            </a:r>
            <a:r>
              <a:rPr lang="zh-CN" altLang="en-US" dirty="0"/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两位老人一边下棋，一边说着闲话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               B </a:t>
            </a:r>
            <a:r>
              <a:rPr lang="zh-CN" altLang="zh-CN" dirty="0"/>
              <a:t>说讽刺或不满意的话</a:t>
            </a:r>
            <a:r>
              <a:rPr lang="zh-CN" altLang="en-US" dirty="0"/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别在人背后说人闲话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含糊</a:t>
            </a:r>
            <a:r>
              <a:rPr lang="zh-CN" altLang="en-US" dirty="0"/>
              <a:t>：</a:t>
            </a:r>
            <a:r>
              <a:rPr lang="zh-CN" altLang="zh-CN" dirty="0"/>
              <a:t>不明确</a:t>
            </a:r>
            <a:r>
              <a:rPr lang="zh-CN" altLang="en-US" dirty="0"/>
              <a:t>，</a:t>
            </a:r>
            <a:r>
              <a:rPr lang="zh-CN" altLang="zh-CN" dirty="0"/>
              <a:t>不清晰</a:t>
            </a:r>
            <a:r>
              <a:rPr lang="zh-CN" altLang="en-US" dirty="0"/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他这人说话含糊不清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     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他故意含糊其词，我没弄清楚她的意图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满不在乎</a:t>
            </a:r>
            <a:r>
              <a:rPr lang="zh-CN" altLang="en-US" dirty="0"/>
              <a:t>：</a:t>
            </a:r>
            <a:r>
              <a:rPr lang="zh-CN" altLang="zh-CN" dirty="0"/>
              <a:t>完全不放在心上，形容对事情很不重视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同屋丢了护照却满不在乎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一看他满不在乎的样子，我就懒得跟她谈了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神</a:t>
            </a:r>
            <a:r>
              <a:rPr lang="zh-CN" altLang="en-US" dirty="0"/>
              <a:t>气：</a:t>
            </a:r>
            <a:r>
              <a:rPr lang="en-US" altLang="zh-CN" dirty="0"/>
              <a:t>A </a:t>
            </a:r>
            <a:r>
              <a:rPr lang="zh-CN" altLang="zh-CN" dirty="0"/>
              <a:t>名词，脸上显露的内心活动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父亲一脸不快的神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气。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他说话的神器特别像她母亲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/>
          </a:p>
          <a:p>
            <a:r>
              <a:rPr lang="en-US" altLang="zh-CN" dirty="0"/>
              <a:t>           B </a:t>
            </a:r>
            <a:r>
              <a:rPr lang="zh-CN" altLang="en-US" dirty="0"/>
              <a:t>形容词，</a:t>
            </a:r>
            <a:r>
              <a:rPr lang="zh-CN" altLang="zh-CN" dirty="0"/>
              <a:t>精神饱满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开幕式上，运动员们个个都很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神气。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这小伙子今天真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神气。</a:t>
            </a:r>
          </a:p>
        </p:txBody>
      </p:sp>
    </p:spTree>
    <p:extLst>
      <p:ext uri="{BB962C8B-B14F-4D97-AF65-F5344CB8AC3E}">
        <p14:creationId xmlns:p14="http://schemas.microsoft.com/office/powerpoint/2010/main" val="308591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07E0-31BD-402D-AD35-B6044E9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3BC72-8FD4-4615-ABC9-C227A468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282804"/>
            <a:ext cx="11594969" cy="6325386"/>
          </a:xfrm>
        </p:spPr>
        <p:txBody>
          <a:bodyPr>
            <a:normAutofit lnSpcReduction="10000"/>
          </a:bodyPr>
          <a:lstStyle/>
          <a:p>
            <a:r>
              <a:rPr lang="zh-CN" altLang="zh-CN" dirty="0"/>
              <a:t>三</a:t>
            </a:r>
            <a:r>
              <a:rPr lang="zh-CN" altLang="en-US" dirty="0"/>
              <a:t>昧：</a:t>
            </a:r>
            <a:r>
              <a:rPr lang="zh-CN" altLang="zh-CN" dirty="0"/>
              <a:t>关键性的方法</a:t>
            </a:r>
            <a:r>
              <a:rPr lang="zh-CN" altLang="en-US" dirty="0"/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他从小拜名师学习书法，深得其中三昧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en-US" dirty="0"/>
              <a:t>伴儿：</a:t>
            </a:r>
            <a:r>
              <a:rPr lang="zh-CN" altLang="zh-CN" dirty="0"/>
              <a:t>在一起学习工作和生活的人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单身</a:t>
            </a:r>
            <a:r>
              <a:rPr lang="zh-CN" altLang="en-US" dirty="0"/>
              <a:t>：</a:t>
            </a:r>
            <a:r>
              <a:rPr lang="zh-CN" altLang="zh-CN" dirty="0"/>
              <a:t>没有结婚和没有跟家人在一起生活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单身汉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单身宿舍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他单身在国外，周末常去观光游览。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轮廓</a:t>
            </a:r>
            <a:r>
              <a:rPr lang="zh-CN" altLang="en-US" dirty="0"/>
              <a:t>：</a:t>
            </a:r>
            <a:r>
              <a:rPr lang="en-US" altLang="zh-CN" dirty="0"/>
              <a:t>A </a:t>
            </a:r>
            <a:r>
              <a:rPr lang="zh-CN" altLang="zh-CN" dirty="0"/>
              <a:t>名词</a:t>
            </a:r>
            <a:r>
              <a:rPr lang="zh-CN" altLang="en-US" dirty="0"/>
              <a:t>，</a:t>
            </a:r>
            <a:r>
              <a:rPr lang="zh-CN" altLang="zh-CN" dirty="0"/>
              <a:t>构成图形或物体的外缘的线条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在月光下，他的轮廓显得非常美好。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路灯很昏暗，路边的建筑只能看出轮廓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          B </a:t>
            </a:r>
            <a:r>
              <a:rPr lang="zh-CN" altLang="zh-CN" dirty="0"/>
              <a:t>大致情况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看了这几天报道，我对这起事件的轮廓有了初步的了解。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/>
              <a:t>亲密：</a:t>
            </a:r>
            <a:r>
              <a:rPr lang="zh-CN" altLang="zh-CN" dirty="0"/>
              <a:t>形容词，感情好关系密切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他们是亲密的朋友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在外地遇见同乡，觉得格外亲密。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97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07E0-31BD-402D-AD35-B6044E9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3BC72-8FD4-4615-ABC9-C227A468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282804"/>
            <a:ext cx="11594969" cy="6325386"/>
          </a:xfrm>
        </p:spPr>
        <p:txBody>
          <a:bodyPr>
            <a:normAutofit fontScale="92500"/>
          </a:bodyPr>
          <a:lstStyle/>
          <a:p>
            <a:r>
              <a:rPr lang="zh-CN" altLang="zh-CN" dirty="0"/>
              <a:t>不妨</a:t>
            </a:r>
            <a:r>
              <a:rPr lang="zh-CN" altLang="en-US" dirty="0"/>
              <a:t>：</a:t>
            </a:r>
            <a:r>
              <a:rPr lang="zh-CN" altLang="zh-CN" dirty="0"/>
              <a:t>副词</a:t>
            </a:r>
            <a:r>
              <a:rPr lang="zh-CN" altLang="en-US" dirty="0"/>
              <a:t>，</a:t>
            </a:r>
            <a:r>
              <a:rPr lang="zh-CN" altLang="zh-CN" dirty="0"/>
              <a:t>表示，可以这样做，没什么妨碍。</a:t>
            </a:r>
            <a:endParaRPr lang="en-US" altLang="zh-CN" dirty="0"/>
          </a:p>
          <a:p>
            <a:r>
              <a:rPr lang="zh-CN" altLang="zh-CN" dirty="0"/>
              <a:t>迁怒</a:t>
            </a:r>
            <a:r>
              <a:rPr lang="zh-CN" altLang="en-US" dirty="0"/>
              <a:t>：</a:t>
            </a:r>
            <a:r>
              <a:rPr lang="zh-CN" altLang="zh-CN" dirty="0"/>
              <a:t>因为某人某事生气，却向其他人发怒发火。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他犯了错误，总是迁怒于人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/>
              <a:t>岂不：</a:t>
            </a:r>
            <a:r>
              <a:rPr lang="zh-CN" altLang="zh-CN" dirty="0"/>
              <a:t>书面语，难道不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拈：</a:t>
            </a:r>
            <a:r>
              <a:rPr lang="zh-CN" altLang="zh-CN" dirty="0"/>
              <a:t>两三个手指</a:t>
            </a:r>
            <a:r>
              <a:rPr lang="zh-CN" altLang="en-US" dirty="0"/>
              <a:t>夹</a:t>
            </a:r>
            <a:r>
              <a:rPr lang="zh-CN" altLang="zh-CN" dirty="0"/>
              <a:t>取东西。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他从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钱包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里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拈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出一张十元钞票。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/>
              <a:t>盘桓：</a:t>
            </a:r>
            <a:r>
              <a:rPr lang="zh-CN" altLang="zh-CN" dirty="0"/>
              <a:t>短时间停留，不忍离开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      小王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在故乡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盘桓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了一个多月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他们在湖畔盘桓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到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黄昏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/>
              <a:t>水烟：</a:t>
            </a:r>
            <a:endParaRPr lang="en-US" altLang="zh-CN" dirty="0"/>
          </a:p>
          <a:p>
            <a:r>
              <a:rPr lang="zh-CN" altLang="en-US" dirty="0"/>
              <a:t>旱烟：</a:t>
            </a:r>
            <a:endParaRPr lang="en-US" altLang="zh-CN" dirty="0"/>
          </a:p>
          <a:p>
            <a:r>
              <a:rPr lang="zh-CN" altLang="zh-CN" dirty="0"/>
              <a:t>无伤大雅</a:t>
            </a:r>
            <a:r>
              <a:rPr lang="zh-CN" altLang="en-US" dirty="0"/>
              <a:t>：对</a:t>
            </a:r>
            <a:r>
              <a:rPr lang="zh-CN" altLang="zh-CN" dirty="0"/>
              <a:t>主要方面没有妨害。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卫生间装修的很漂亮，瓷砖的颜色暗了些，不过倒也无伤大雅。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E64F99-41AA-4048-A95C-497FBE14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52" y="820131"/>
            <a:ext cx="2494476" cy="46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1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94C5E-FA06-44E6-A6F9-39983352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水烟                                    旱烟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DEE6B3-5BB6-46F6-ACD2-4C6905A5C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2" y="1976454"/>
            <a:ext cx="4704149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0EAD94-31A1-4BE6-B015-7E776B130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29" y="3429000"/>
            <a:ext cx="5524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3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07E0-31BD-402D-AD35-B6044E9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3BC72-8FD4-4615-ABC9-C227A468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282804"/>
            <a:ext cx="11594969" cy="632538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派头：</a:t>
            </a:r>
            <a:r>
              <a:rPr lang="zh-CN" altLang="zh-CN" dirty="0"/>
              <a:t>人的态度和作风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      他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才演过两部电视剧，但是派头很大，简直跟大明星似的。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弟弟参加了模特训练班，现在举手投足都特有派头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烟嘴儿</a:t>
            </a:r>
            <a:endParaRPr lang="en-US" altLang="zh-CN" dirty="0"/>
          </a:p>
          <a:p>
            <a:r>
              <a:rPr lang="zh-CN" altLang="zh-CN" dirty="0"/>
              <a:t>不</a:t>
            </a:r>
            <a:r>
              <a:rPr lang="zh-CN" altLang="en-US" dirty="0"/>
              <a:t>独：不</a:t>
            </a:r>
            <a:r>
              <a:rPr lang="zh-CN" altLang="zh-CN" dirty="0"/>
              <a:t>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王教授的讲座不独信息量大，而且生动有趣。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朗读课文不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独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能纠正发音，也能培养语感。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dirty="0"/>
              <a:t>大</a:t>
            </a:r>
            <a:r>
              <a:rPr lang="zh-CN" altLang="en-US" dirty="0"/>
              <a:t>褂</a:t>
            </a:r>
            <a:r>
              <a:rPr lang="zh-CN" altLang="zh-CN" dirty="0"/>
              <a:t>儿</a:t>
            </a:r>
            <a:r>
              <a:rPr lang="zh-CN" altLang="en-US" dirty="0"/>
              <a:t>：</a:t>
            </a:r>
            <a:r>
              <a:rPr lang="zh-CN" altLang="zh-CN" dirty="0"/>
              <a:t>长身长过膝的</a:t>
            </a:r>
            <a:r>
              <a:rPr lang="zh-CN" altLang="en-US" dirty="0"/>
              <a:t>中式</a:t>
            </a:r>
            <a:r>
              <a:rPr lang="zh-CN" altLang="zh-CN" dirty="0"/>
              <a:t>单</a:t>
            </a:r>
            <a:r>
              <a:rPr lang="zh-CN" altLang="en-US" dirty="0"/>
              <a:t>衣服。</a:t>
            </a:r>
            <a:endParaRPr lang="en-US" altLang="zh-CN" dirty="0"/>
          </a:p>
          <a:p>
            <a:r>
              <a:rPr lang="zh-CN" altLang="zh-CN" dirty="0"/>
              <a:t>窟窿</a:t>
            </a:r>
            <a:r>
              <a:rPr lang="zh-CN" altLang="en-US" dirty="0"/>
              <a:t>：</a:t>
            </a:r>
            <a:r>
              <a:rPr lang="zh-CN" altLang="zh-CN" dirty="0"/>
              <a:t>孔洞。</a:t>
            </a:r>
            <a:endParaRPr lang="en-US" altLang="zh-CN" dirty="0"/>
          </a:p>
          <a:p>
            <a:r>
              <a:rPr lang="zh-CN" altLang="en-US" dirty="0"/>
              <a:t>坎肩</a:t>
            </a:r>
            <a:r>
              <a:rPr lang="zh-CN" altLang="zh-CN" dirty="0"/>
              <a:t>儿</a:t>
            </a:r>
            <a:r>
              <a:rPr lang="zh-CN" altLang="en-US" dirty="0"/>
              <a:t>：</a:t>
            </a:r>
            <a:r>
              <a:rPr lang="zh-CN" altLang="zh-CN" dirty="0"/>
              <a:t>不带袖子的上衣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尼古丁</a:t>
            </a:r>
            <a:endParaRPr lang="en-US" altLang="zh-CN" dirty="0"/>
          </a:p>
          <a:p>
            <a:r>
              <a:rPr lang="zh-CN" altLang="zh-CN" dirty="0"/>
              <a:t>麻雀</a:t>
            </a:r>
            <a:endParaRPr lang="en-US" altLang="zh-CN" dirty="0"/>
          </a:p>
          <a:p>
            <a:r>
              <a:rPr lang="zh-CN" altLang="zh-CN" dirty="0"/>
              <a:t>大方之家</a:t>
            </a:r>
            <a:r>
              <a:rPr lang="zh-CN" altLang="en-US" dirty="0"/>
              <a:t>：</a:t>
            </a:r>
            <a:r>
              <a:rPr lang="zh-CN" altLang="zh-CN" dirty="0"/>
              <a:t>见识广博或学有专长的人</a:t>
            </a:r>
            <a:r>
              <a:rPr lang="zh-CN" altLang="en-US" dirty="0"/>
              <a:t>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71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F308E-87DC-4A17-936D-445B36F5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D0EE3-6E71-47AE-82C0-C27CC0C6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亚历山大大帝</a:t>
            </a:r>
            <a:endParaRPr lang="en-US" altLang="zh-CN" dirty="0"/>
          </a:p>
          <a:p>
            <a:r>
              <a:rPr lang="zh-CN" altLang="en-US" dirty="0"/>
              <a:t>统治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~~</a:t>
            </a:r>
            <a:r>
              <a:rPr lang="zh-CN" altLang="en-US" dirty="0"/>
              <a:t>有利</a:t>
            </a:r>
            <a:endParaRPr lang="en-US" altLang="zh-CN" dirty="0"/>
          </a:p>
          <a:p>
            <a:r>
              <a:rPr lang="zh-CN" altLang="en-US" dirty="0"/>
              <a:t>有所</a:t>
            </a:r>
            <a:r>
              <a:rPr lang="en-US" altLang="zh-CN" dirty="0"/>
              <a:t>+</a:t>
            </a:r>
          </a:p>
          <a:p>
            <a:r>
              <a:rPr lang="zh-CN" altLang="en-US" dirty="0"/>
              <a:t>征服</a:t>
            </a:r>
            <a:endParaRPr lang="en-US" altLang="zh-CN" dirty="0"/>
          </a:p>
          <a:p>
            <a:r>
              <a:rPr lang="zh-CN" altLang="en-US" dirty="0">
                <a:highlight>
                  <a:srgbClr val="00FF00"/>
                </a:highlight>
              </a:rPr>
              <a:t>尔后</a:t>
            </a:r>
            <a:endParaRPr lang="en-US" altLang="zh-CN" dirty="0">
              <a:highlight>
                <a:srgbClr val="00FF00"/>
              </a:highlight>
            </a:endParaRPr>
          </a:p>
          <a:p>
            <a:r>
              <a:rPr lang="zh-CN" altLang="en-US" dirty="0"/>
              <a:t>查理曼大帝</a:t>
            </a:r>
            <a:endParaRPr lang="en-US" altLang="zh-CN" dirty="0"/>
          </a:p>
          <a:p>
            <a:r>
              <a:rPr lang="zh-CN" altLang="en-US" dirty="0"/>
              <a:t>接受</a:t>
            </a:r>
          </a:p>
        </p:txBody>
      </p:sp>
    </p:spTree>
    <p:extLst>
      <p:ext uri="{BB962C8B-B14F-4D97-AF65-F5344CB8AC3E}">
        <p14:creationId xmlns:p14="http://schemas.microsoft.com/office/powerpoint/2010/main" val="3454926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A5D64D-E496-49A9-85EF-6A4F8931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5" y="365125"/>
            <a:ext cx="11660957" cy="1325563"/>
          </a:xfrm>
        </p:spPr>
        <p:txBody>
          <a:bodyPr/>
          <a:lstStyle/>
          <a:p>
            <a:r>
              <a:rPr lang="zh-CN" altLang="en-US" dirty="0"/>
              <a:t>大褂 （长衫）  马褂          马甲（坎肩儿）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91FC682-1CD7-4FE4-A43B-50B3B5D6ED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60" y="1589870"/>
            <a:ext cx="2917563" cy="4351338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82F4B9F8-F2C5-4057-A4C1-1E36237A59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24" y="1787918"/>
            <a:ext cx="2981644" cy="4351338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7883A6-FE9F-4F12-BAA8-D96BC13C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38" y="1690688"/>
            <a:ext cx="4673338" cy="51810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E68930-ADF4-450C-B930-EB91066A3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49" y="3188481"/>
            <a:ext cx="2981644" cy="36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74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007E0-31BD-402D-AD35-B6044E9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麻雀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7DC914-374B-426B-BC3E-FA10E59A7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26" y="1806772"/>
            <a:ext cx="6522886" cy="4351338"/>
          </a:xfrm>
        </p:spPr>
      </p:pic>
    </p:spTree>
    <p:extLst>
      <p:ext uri="{BB962C8B-B14F-4D97-AF65-F5344CB8AC3E}">
        <p14:creationId xmlns:p14="http://schemas.microsoft.com/office/powerpoint/2010/main" val="34741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DA733-0D25-4E5F-A58E-67D87B67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课文阅读，回答问题。</a:t>
            </a:r>
            <a:r>
              <a:rPr lang="en-US" altLang="zh-CN" dirty="0"/>
              <a:t>6</a:t>
            </a:r>
            <a:r>
              <a:rPr lang="zh-CN" altLang="en-US" dirty="0"/>
              <a:t>分钟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41A9B-EB8F-42E8-9DA1-8E3E726F4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、与嚼口香糖相比，抽烟有哪些优势？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、抽卷烟的过程包括哪几个动作？怎么理解“这期间每个动作都带过劲儿，像做戏一般”？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、作者把烟比喻为一个“伴儿”，烟与“伴儿”有哪些相似之处？</a:t>
            </a:r>
          </a:p>
        </p:txBody>
      </p:sp>
    </p:spTree>
    <p:extLst>
      <p:ext uri="{BB962C8B-B14F-4D97-AF65-F5344CB8AC3E}">
        <p14:creationId xmlns:p14="http://schemas.microsoft.com/office/powerpoint/2010/main" val="108310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81ADC-EEE8-4D65-926E-8524F3DD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课文串讲，第</a:t>
            </a:r>
            <a:r>
              <a:rPr lang="en-US" altLang="zh-CN" dirty="0"/>
              <a:t>1</a:t>
            </a:r>
            <a:r>
              <a:rPr lang="zh-CN" altLang="en-US" dirty="0"/>
              <a:t>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7569C-3460-47E6-9018-ECBF389EE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3447"/>
            <a:ext cx="5181600" cy="475351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外行</a:t>
            </a:r>
            <a:endParaRPr lang="en-US" altLang="zh-CN" dirty="0"/>
          </a:p>
          <a:p>
            <a:r>
              <a:rPr lang="zh-CN" altLang="en-US" dirty="0"/>
              <a:t>怕是</a:t>
            </a:r>
            <a:r>
              <a:rPr lang="en-US" altLang="zh-CN" dirty="0"/>
              <a:t>~~~</a:t>
            </a:r>
          </a:p>
          <a:p>
            <a:r>
              <a:rPr lang="zh-CN" altLang="en-US" dirty="0"/>
              <a:t>赏识</a:t>
            </a:r>
            <a:endParaRPr lang="en-US" altLang="zh-CN" dirty="0"/>
          </a:p>
          <a:p>
            <a:r>
              <a:rPr lang="zh-CN" altLang="en-US" dirty="0"/>
              <a:t>这种玩意儿</a:t>
            </a:r>
            <a:endParaRPr lang="en-US" altLang="zh-CN" dirty="0"/>
          </a:p>
          <a:p>
            <a:r>
              <a:rPr lang="zh-CN" altLang="en-US" dirty="0"/>
              <a:t>怕有些</a:t>
            </a:r>
            <a:r>
              <a:rPr lang="en-US" altLang="zh-CN" dirty="0"/>
              <a:t>~~~</a:t>
            </a:r>
          </a:p>
          <a:p>
            <a:r>
              <a:rPr lang="zh-CN" altLang="en-US" dirty="0"/>
              <a:t>拒绝</a:t>
            </a:r>
            <a:endParaRPr lang="en-US" altLang="zh-CN" dirty="0"/>
          </a:p>
          <a:p>
            <a:r>
              <a:rPr lang="zh-CN" altLang="en-US" dirty="0"/>
              <a:t>老半天</a:t>
            </a:r>
            <a:endParaRPr lang="en-US" altLang="zh-CN" dirty="0"/>
          </a:p>
          <a:p>
            <a:r>
              <a:rPr lang="zh-CN" altLang="en-US" dirty="0"/>
              <a:t>凭你怎么</a:t>
            </a:r>
            <a:r>
              <a:rPr lang="en-US" altLang="zh-CN" dirty="0"/>
              <a:t>~~~</a:t>
            </a:r>
            <a:r>
              <a:rPr lang="zh-CN" altLang="en-US" dirty="0"/>
              <a:t>总</a:t>
            </a:r>
            <a:r>
              <a:rPr lang="en-US" altLang="zh-CN" dirty="0"/>
              <a:t>~~~</a:t>
            </a:r>
          </a:p>
          <a:p>
            <a:r>
              <a:rPr lang="zh-CN" altLang="en-US" dirty="0"/>
              <a:t>斯文</a:t>
            </a:r>
            <a:endParaRPr lang="en-US" altLang="zh-CN" dirty="0"/>
          </a:p>
          <a:p>
            <a:r>
              <a:rPr lang="zh-CN" altLang="en-US" dirty="0"/>
              <a:t>朵颐</a:t>
            </a:r>
            <a:endParaRPr lang="en-US" altLang="zh-CN" dirty="0"/>
          </a:p>
          <a:p>
            <a:r>
              <a:rPr lang="zh-CN" altLang="en-US" dirty="0"/>
              <a:t>遮掩不住</a:t>
            </a:r>
            <a:endParaRPr lang="en-US" altLang="zh-CN" dirty="0"/>
          </a:p>
          <a:p>
            <a:r>
              <a:rPr lang="zh-CN" altLang="en-US" dirty="0"/>
              <a:t>不雅相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817FC0-6615-422C-A2BE-3A46333DA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53746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衔着橄榄</a:t>
            </a:r>
            <a:endParaRPr lang="en-US" altLang="zh-CN" dirty="0"/>
          </a:p>
          <a:p>
            <a:r>
              <a:rPr lang="zh-CN" altLang="en-US" dirty="0"/>
              <a:t>嗞儿嗞儿</a:t>
            </a:r>
            <a:endParaRPr lang="en-US" altLang="zh-CN" dirty="0"/>
          </a:p>
          <a:p>
            <a:r>
              <a:rPr lang="zh-CN" altLang="en-US" dirty="0"/>
              <a:t>费劲儿</a:t>
            </a:r>
            <a:endParaRPr lang="en-US" altLang="zh-CN" dirty="0"/>
          </a:p>
          <a:p>
            <a:r>
              <a:rPr lang="zh-CN" altLang="en-US" dirty="0"/>
              <a:t>省事儿</a:t>
            </a:r>
            <a:endParaRPr lang="en-US" altLang="zh-CN" dirty="0"/>
          </a:p>
          <a:p>
            <a:r>
              <a:rPr lang="zh-CN" altLang="en-US" dirty="0"/>
              <a:t>悠然</a:t>
            </a:r>
            <a:endParaRPr lang="en-US" altLang="zh-CN" dirty="0"/>
          </a:p>
          <a:p>
            <a:r>
              <a:rPr lang="zh-CN" altLang="en-US" dirty="0"/>
              <a:t>稀罕</a:t>
            </a:r>
            <a:endParaRPr lang="en-US" altLang="zh-CN" dirty="0"/>
          </a:p>
          <a:p>
            <a:r>
              <a:rPr lang="zh-CN" altLang="en-US" dirty="0"/>
              <a:t>凑热闹</a:t>
            </a:r>
            <a:endParaRPr lang="en-US" altLang="zh-CN" dirty="0"/>
          </a:p>
          <a:p>
            <a:r>
              <a:rPr lang="zh-CN" altLang="en-US" dirty="0"/>
              <a:t>够多</a:t>
            </a:r>
            <a:r>
              <a:rPr lang="en-US" altLang="zh-CN" dirty="0"/>
              <a:t>~~</a:t>
            </a:r>
          </a:p>
          <a:p>
            <a:r>
              <a:rPr lang="zh-CN" altLang="en-US" dirty="0"/>
              <a:t>腻味</a:t>
            </a:r>
          </a:p>
        </p:txBody>
      </p:sp>
    </p:spTree>
    <p:extLst>
      <p:ext uri="{BB962C8B-B14F-4D97-AF65-F5344CB8AC3E}">
        <p14:creationId xmlns:p14="http://schemas.microsoft.com/office/powerpoint/2010/main" val="2211759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91440-CCAB-4E5F-A3A6-BA7A3B94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朵颐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1C9E02B-8038-4204-8400-7759DDF438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3" y="2543969"/>
            <a:ext cx="5181600" cy="2914650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5DD1B00-C027-4401-A19F-FB8170ECF4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63299"/>
            <a:ext cx="5181600" cy="3475990"/>
          </a:xfrm>
        </p:spPr>
      </p:pic>
    </p:spTree>
    <p:extLst>
      <p:ext uri="{BB962C8B-B14F-4D97-AF65-F5344CB8AC3E}">
        <p14:creationId xmlns:p14="http://schemas.microsoft.com/office/powerpoint/2010/main" val="179008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4F638-4050-42CA-B475-FE36107E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橄榄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1662D03-42CF-4D61-BED6-5BBA86EE57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953"/>
            <a:ext cx="5181600" cy="4280001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1C228A3-4831-48CC-942D-16B23BBD3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84" y="277492"/>
            <a:ext cx="4351338" cy="4351338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F48757-5A70-403A-86DA-395FC0950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759" y="3429000"/>
            <a:ext cx="3487918" cy="32475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E3B44F-00F9-440F-B1EF-004EEC9FF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87" y="3289954"/>
            <a:ext cx="3110895" cy="38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23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4CB8A-EB73-42A7-A7FE-0BE2EDA5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9" y="120029"/>
            <a:ext cx="10515600" cy="813226"/>
          </a:xfrm>
        </p:spPr>
        <p:txBody>
          <a:bodyPr/>
          <a:lstStyle/>
          <a:p>
            <a:r>
              <a:rPr lang="zh-CN" altLang="zh-CN" dirty="0"/>
              <a:t>语音点一</a:t>
            </a:r>
            <a:r>
              <a:rPr lang="zh-CN" altLang="en-US" dirty="0"/>
              <a:t>：倒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1955E-4C27-4D22-9AF6-BBE10B22B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51" y="854664"/>
            <a:ext cx="10515600" cy="6003336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表示</a:t>
            </a:r>
            <a:r>
              <a:rPr lang="zh-CN" altLang="en-US" dirty="0"/>
              <a:t>，</a:t>
            </a:r>
            <a:r>
              <a:rPr lang="zh-CN" altLang="zh-CN" dirty="0"/>
              <a:t>事情不是那样有否定，责怪的语气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你说的到轻松，自己试试，就知道刷漆也是一个技术活儿了。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你想得到美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博士不是那么容易考上的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骑车游中国，你说的倒容易。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表示出乎意料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我写的书老师没看上，随便写的一篇小文章，老师都很赏识。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想不到上海这个大都市的物价倒不那么贵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明明是他出了什么错误，我没说什么，他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倒气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鼓鼓的。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dirty="0"/>
              <a:t>表示转折</a:t>
            </a:r>
            <a:r>
              <a:rPr lang="zh-CN" altLang="en-US" dirty="0"/>
              <a:t>，“倒”</a:t>
            </a:r>
            <a:r>
              <a:rPr lang="zh-CN" altLang="zh-CN" dirty="0"/>
              <a:t>后面都表示积极意义的词语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虽然我们的队员身高不占优势，球技倒是一流的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他们家并不富裕，日子过得到挺开心。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这家小店。不太大，装饰的都很别致。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zh-CN" dirty="0"/>
              <a:t>表示让步</a:t>
            </a:r>
            <a:r>
              <a:rPr lang="zh-CN" altLang="en-US" dirty="0"/>
              <a:t>。“倒”</a:t>
            </a:r>
            <a:r>
              <a:rPr lang="zh-CN" altLang="zh-CN" dirty="0"/>
              <a:t>用于</a:t>
            </a:r>
            <a:r>
              <a:rPr lang="zh-CN" altLang="en-US" dirty="0"/>
              <a:t>前</a:t>
            </a:r>
            <a:r>
              <a:rPr lang="zh-CN" altLang="zh-CN" dirty="0"/>
              <a:t>一分</a:t>
            </a:r>
            <a:r>
              <a:rPr lang="zh-CN" altLang="en-US" dirty="0"/>
              <a:t>句</a:t>
            </a:r>
            <a:r>
              <a:rPr lang="zh-CN" altLang="zh-CN" dirty="0"/>
              <a:t>后，</a:t>
            </a:r>
            <a:r>
              <a:rPr lang="zh-CN" altLang="en-US" dirty="0"/>
              <a:t>后</a:t>
            </a:r>
            <a:r>
              <a:rPr lang="zh-CN" altLang="zh-CN" dirty="0"/>
              <a:t>一分句常常有</a:t>
            </a:r>
            <a:r>
              <a:rPr lang="zh-CN" altLang="en-US" dirty="0"/>
              <a:t>“</a:t>
            </a:r>
            <a:r>
              <a:rPr lang="zh-CN" altLang="zh-CN" dirty="0"/>
              <a:t>可是</a:t>
            </a:r>
            <a:r>
              <a:rPr lang="zh-CN" altLang="en-US" dirty="0"/>
              <a:t>”、“</a:t>
            </a:r>
            <a:r>
              <a:rPr lang="zh-CN" altLang="zh-CN" dirty="0"/>
              <a:t>但是</a:t>
            </a:r>
            <a:r>
              <a:rPr lang="zh-CN" altLang="en-US" dirty="0"/>
              <a:t>”、“</a:t>
            </a:r>
            <a:r>
              <a:rPr lang="zh-CN" altLang="zh-CN" dirty="0"/>
              <a:t>就是</a:t>
            </a:r>
            <a:r>
              <a:rPr lang="zh-CN" altLang="en-US" dirty="0"/>
              <a:t>”、“</a:t>
            </a:r>
            <a:r>
              <a:rPr lang="zh-CN" altLang="zh-CN" dirty="0"/>
              <a:t>不过</a:t>
            </a:r>
            <a:r>
              <a:rPr lang="zh-CN" altLang="en-US" dirty="0"/>
              <a:t>”</a:t>
            </a:r>
            <a:r>
              <a:rPr lang="zh-CN" altLang="zh-CN" dirty="0"/>
              <a:t>等与之呼应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我倒是一直想去趟西藏，可是抽不出时间。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这双鞋的样子倒不错，就是颜色有些古怪，不太好搭配衣服。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老王为人倒不错，不过脾气太坏，很难相处。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zh-CN" dirty="0"/>
              <a:t>表示舒缓语气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周末在家看看书，听听音乐，到挺悠闲。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能借出差的机会回老家看看父母，倒也不错。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老贾倒不是有意让你难受，只是说话欠考虑。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876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D4E1A-DCE8-4C30-B6BE-45A0F8C5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用“倒”回答问题：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435AC-53A7-440D-BF9C-3576715B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、我的好朋友来北京玩，我打算请他吃烤鸭，你觉得怎么样？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、开学后，我一回到清华就去食堂吃麻辣香锅，你觉得怎么样？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、复课后，我一定请她去看电影，你觉得怎么样？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、这段时间，你宅家的日子过得怎么样？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145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4617A-FD8F-447B-88C4-6DE06D58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语言点</a:t>
            </a:r>
            <a:r>
              <a:rPr lang="en-US" altLang="zh-CN" dirty="0"/>
              <a:t>2  </a:t>
            </a:r>
            <a:r>
              <a:rPr lang="zh-CN" altLang="en-US" dirty="0"/>
              <a:t>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76F63E-4F4A-4345-91DD-102D2E948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在这里是副词</a:t>
            </a:r>
            <a:r>
              <a:rPr lang="zh-CN" altLang="en-US" dirty="0"/>
              <a:t>，</a:t>
            </a:r>
            <a:r>
              <a:rPr lang="zh-CN" altLang="zh-CN" dirty="0"/>
              <a:t>表示一定会出现某种情况和结果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放心吧，明天一早我准找你需要的书送来。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我劝你别去碰钉子了，爸爸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准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不同意你换专业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是名医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给开的药方，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准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能药到病除。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、你参加她的生日会，她准开心得不得了。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、今天他没来，准是有什么事。</a:t>
            </a:r>
          </a:p>
        </p:txBody>
      </p:sp>
    </p:spTree>
    <p:extLst>
      <p:ext uri="{BB962C8B-B14F-4D97-AF65-F5344CB8AC3E}">
        <p14:creationId xmlns:p14="http://schemas.microsoft.com/office/powerpoint/2010/main" val="2483768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DEC75-2C75-4708-80E6-8DADBD87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用“准”完成句子：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C795C9-31A9-4852-B112-D76D2FE8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、东门外星巴克的咖啡怎么样？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、奶奶八十岁生日，我给她准备什么礼物好？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、他交给导师的论文写得怎么样？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冰与火之歌</a:t>
            </a:r>
            <a:r>
              <a:rPr lang="en-US" altLang="zh-CN" dirty="0"/>
              <a:t>》</a:t>
            </a:r>
            <a:r>
              <a:rPr lang="zh-CN" altLang="en-US" dirty="0"/>
              <a:t>我很想看，但疫情期间手边没有，不知道网上有没有？</a:t>
            </a:r>
          </a:p>
        </p:txBody>
      </p:sp>
    </p:spTree>
    <p:extLst>
      <p:ext uri="{BB962C8B-B14F-4D97-AF65-F5344CB8AC3E}">
        <p14:creationId xmlns:p14="http://schemas.microsoft.com/office/powerpoint/2010/main" val="51549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55F22-78A6-4C42-9742-BA418922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语言点</a:t>
            </a:r>
            <a:r>
              <a:rPr lang="en-US" altLang="zh-CN" dirty="0"/>
              <a:t>7 </a:t>
            </a:r>
            <a:r>
              <a:rPr lang="zh-CN" altLang="en-US" dirty="0"/>
              <a:t>尔后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5CBC0-60B8-485B-ADE9-D65889266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此次以后。书面语。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、上次拍卖会上，这件古董被一位神秘人物买走，而后就不知去向了。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、那位电影明星获奖后突然宣布息影，而后投身商界了。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、武打片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卧虎藏龙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在国际上获了奖，创造了很高的票房收入，而后好几部武打电影、电视剧相继投入拍摄。</a:t>
            </a:r>
          </a:p>
        </p:txBody>
      </p:sp>
    </p:spTree>
    <p:extLst>
      <p:ext uri="{BB962C8B-B14F-4D97-AF65-F5344CB8AC3E}">
        <p14:creationId xmlns:p14="http://schemas.microsoft.com/office/powerpoint/2010/main" val="51276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8E6F6-57F7-48F2-9E5C-AFF06343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语音点</a:t>
            </a:r>
            <a:r>
              <a:rPr lang="en-US" altLang="zh-CN" dirty="0"/>
              <a:t>3   </a:t>
            </a:r>
            <a:r>
              <a:rPr lang="zh-CN" altLang="zh-CN" dirty="0"/>
              <a:t>居多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889A0-0A70-4076-99F1-4C0ED6A2E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表示某一类人或事物占大多数前面常常有限，限定范围的成分。有时和介词</a:t>
            </a:r>
            <a:r>
              <a:rPr lang="zh-CN" altLang="en-US" dirty="0"/>
              <a:t>“</a:t>
            </a:r>
            <a:r>
              <a:rPr lang="zh-CN" altLang="zh-CN" dirty="0"/>
              <a:t>以</a:t>
            </a:r>
            <a:r>
              <a:rPr lang="zh-CN" altLang="en-US" dirty="0"/>
              <a:t>”</a:t>
            </a:r>
            <a:r>
              <a:rPr lang="zh-CN" altLang="zh-CN" dirty="0"/>
              <a:t>配合使用</a:t>
            </a:r>
            <a:r>
              <a:rPr lang="zh-CN" altLang="en-US" dirty="0"/>
              <a:t>，“以</a:t>
            </a:r>
            <a:r>
              <a:rPr lang="en-US" altLang="zh-CN" dirty="0"/>
              <a:t>~~~</a:t>
            </a:r>
            <a:r>
              <a:rPr lang="zh-CN" altLang="en-US" dirty="0"/>
              <a:t>居多”格式。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本公司业务对外语要求高，所以有出国留学背景的员工居多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母亲喜欢听音乐，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她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收藏的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CD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中古典音乐的居多。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长沙县的人以中老年人居多，年轻人比较少。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、喜欢吃麻辣香锅得，以年轻人居多。</a:t>
            </a:r>
          </a:p>
        </p:txBody>
      </p:sp>
    </p:spTree>
    <p:extLst>
      <p:ext uri="{BB962C8B-B14F-4D97-AF65-F5344CB8AC3E}">
        <p14:creationId xmlns:p14="http://schemas.microsoft.com/office/powerpoint/2010/main" val="2037113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33C28-A3AD-4E30-9C1C-B30C25E1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用“居多”完成句子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F7C470-D0F8-4FDF-BF21-B01E4506E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、清华的留学生来自哪些国家？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、这次演讲比赛同学们选了哪些话题？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、来找工作的学生都是英语专业的吗？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、喜欢手游的是什么人？</a:t>
            </a:r>
          </a:p>
        </p:txBody>
      </p:sp>
    </p:spTree>
    <p:extLst>
      <p:ext uri="{BB962C8B-B14F-4D97-AF65-F5344CB8AC3E}">
        <p14:creationId xmlns:p14="http://schemas.microsoft.com/office/powerpoint/2010/main" val="3038744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22ADE-0F7A-4E44-98BE-B3213703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语言点</a:t>
            </a:r>
            <a:r>
              <a:rPr lang="en-US" altLang="zh-CN" dirty="0"/>
              <a:t>4   </a:t>
            </a:r>
            <a:r>
              <a:rPr lang="zh-CN" altLang="en-US" dirty="0"/>
              <a:t>不时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81C2BD-DC6F-40EC-886D-A9B961B58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副词</a:t>
            </a:r>
            <a:r>
              <a:rPr lang="zh-CN" altLang="en-US" dirty="0"/>
              <a:t>，</a:t>
            </a:r>
            <a:r>
              <a:rPr lang="zh-CN" altLang="zh-CN" dirty="0"/>
              <a:t>表示某种动作行为情况等不定期的多次发生</a:t>
            </a:r>
            <a:r>
              <a:rPr lang="zh-CN" altLang="en-US" dirty="0"/>
              <a:t>或</a:t>
            </a:r>
            <a:r>
              <a:rPr lang="zh-CN" altLang="zh-CN" dirty="0"/>
              <a:t>多次出现。可发生时间间隔比较短，有时也说成</a:t>
            </a:r>
            <a:r>
              <a:rPr lang="zh-CN" altLang="en-US" dirty="0"/>
              <a:t>“</a:t>
            </a:r>
            <a:r>
              <a:rPr lang="zh-CN" altLang="zh-CN" dirty="0"/>
              <a:t>时不时</a:t>
            </a:r>
            <a:r>
              <a:rPr lang="zh-CN" altLang="en-US" dirty="0"/>
              <a:t>”</a:t>
            </a:r>
            <a:r>
              <a:rPr lang="zh-CN" altLang="zh-CN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这个讲座的时间太长了，很多听众都不时地看手表。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在看台上，不时传出球迷的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惊叹声。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老杨的气管炎犯了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夜里时不时的咳嗽。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、她不时地看看窗外，期待那只小鸟再次光临。</a:t>
            </a:r>
          </a:p>
        </p:txBody>
      </p:sp>
    </p:spTree>
    <p:extLst>
      <p:ext uri="{BB962C8B-B14F-4D97-AF65-F5344CB8AC3E}">
        <p14:creationId xmlns:p14="http://schemas.microsoft.com/office/powerpoint/2010/main" val="1921581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5231C-7B61-4BC7-B092-3FE479F5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用“不时”回答问题：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4E824B-5DEA-4C33-B7B6-F4CFDCC9B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、是不是北京的出租司机都很爱聊天？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、小王搬家离你远不远？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、你感冒多久了？哪里不舒服？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、北京的春天天气总是这么好吗？</a:t>
            </a:r>
          </a:p>
        </p:txBody>
      </p:sp>
    </p:spTree>
    <p:extLst>
      <p:ext uri="{BB962C8B-B14F-4D97-AF65-F5344CB8AC3E}">
        <p14:creationId xmlns:p14="http://schemas.microsoft.com/office/powerpoint/2010/main" val="6337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58A79-5662-456A-90C1-B8EFC66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语言点</a:t>
            </a:r>
            <a:r>
              <a:rPr lang="en-US" altLang="zh-CN" dirty="0"/>
              <a:t>5 </a:t>
            </a:r>
            <a:r>
              <a:rPr lang="zh-CN" altLang="en-US" dirty="0"/>
              <a:t> </a:t>
            </a:r>
            <a:r>
              <a:rPr lang="zh-CN" altLang="zh-CN" dirty="0"/>
              <a:t>说不上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80DF2-643A-40DB-9548-5F7EBB2E7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zh-CN" dirty="0"/>
              <a:t>不能明确的说出</a:t>
            </a:r>
            <a:r>
              <a:rPr lang="zh-CN" altLang="en-US" dirty="0"/>
              <a:t>。</a:t>
            </a:r>
            <a:r>
              <a:rPr lang="zh-CN" altLang="zh-CN" dirty="0"/>
              <a:t>可以单用，也可以带宾语。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川菜和粤菜哪种更好呢？说不上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要看个人的口味了。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听了她的话，我心里说不上是什么滋味。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那儿的风景有多美，我也说不上，反正你一到那儿就不想走了。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/>
          </a:p>
          <a:p>
            <a:r>
              <a:rPr lang="zh-CN" altLang="zh-CN" dirty="0"/>
              <a:t>说不上还可以表示因为不够条件和不可靠，而无需提起和不值得提起。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这些野史都说不上有什么史料价值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这篇文章的观点说不上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新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，不过有些材料都还可以参考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、他们只是聊得来，说不上是男女朋友。</a:t>
            </a:r>
            <a:endParaRPr lang="zh-CN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697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49388-8034-4777-B29A-8554F32E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用“说不上”回答问题：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216C0-9F36-424B-B799-0D87F0F8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、郑和下西洋是哪一年？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、北京话和福建话有哪些不同？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、坐在那边的是不是著名的李教授？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、他俩常在一起，是不是谈恋爱了？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740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EAA1E-F180-492B-9BA8-320C1E26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课文串讲第二段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11475-0270-462C-901A-960A67FFC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3130"/>
            <a:ext cx="5181600" cy="4583833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其实是个</a:t>
            </a:r>
            <a:r>
              <a:rPr lang="en-US" altLang="zh-CN" dirty="0"/>
              <a:t>~~~</a:t>
            </a:r>
          </a:p>
          <a:p>
            <a:r>
              <a:rPr lang="zh-CN" altLang="en-US" dirty="0"/>
              <a:t>就说</a:t>
            </a:r>
            <a:r>
              <a:rPr lang="en-US" altLang="zh-CN" dirty="0"/>
              <a:t>~~</a:t>
            </a:r>
            <a:r>
              <a:rPr lang="zh-CN" altLang="en-US" dirty="0"/>
              <a:t>吧，</a:t>
            </a:r>
            <a:r>
              <a:rPr lang="en-US" altLang="zh-CN" dirty="0"/>
              <a:t>~~~</a:t>
            </a:r>
          </a:p>
          <a:p>
            <a:r>
              <a:rPr lang="zh-CN" altLang="en-US" dirty="0"/>
              <a:t>像</a:t>
            </a:r>
            <a:r>
              <a:rPr lang="en-US" altLang="zh-CN" dirty="0"/>
              <a:t>~~</a:t>
            </a:r>
            <a:r>
              <a:rPr lang="zh-CN" altLang="en-US" dirty="0"/>
              <a:t>一般</a:t>
            </a:r>
            <a:endParaRPr lang="en-US" altLang="zh-CN" dirty="0"/>
          </a:p>
          <a:p>
            <a:r>
              <a:rPr lang="zh-CN" altLang="en-US" dirty="0"/>
              <a:t>也许不</a:t>
            </a:r>
            <a:r>
              <a:rPr lang="en-US" altLang="zh-CN" dirty="0"/>
              <a:t>~~~</a:t>
            </a:r>
            <a:r>
              <a:rPr lang="zh-CN" altLang="en-US" dirty="0"/>
              <a:t>，但到</a:t>
            </a:r>
            <a:r>
              <a:rPr lang="en-US" altLang="zh-CN" dirty="0"/>
              <a:t>~~</a:t>
            </a:r>
            <a:r>
              <a:rPr lang="zh-CN" altLang="en-US" dirty="0"/>
              <a:t>的时候，就</a:t>
            </a:r>
            <a:r>
              <a:rPr lang="en-US" altLang="zh-CN" dirty="0"/>
              <a:t>~~~</a:t>
            </a:r>
            <a:r>
              <a:rPr lang="zh-CN" altLang="en-US" dirty="0"/>
              <a:t>了。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必然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闲得无聊</a:t>
            </a:r>
            <a:endParaRPr lang="en-US" altLang="zh-CN" dirty="0"/>
          </a:p>
          <a:p>
            <a:r>
              <a:rPr lang="zh-CN" altLang="en-US" dirty="0"/>
              <a:t>简直</a:t>
            </a:r>
            <a:r>
              <a:rPr lang="en-US" altLang="zh-CN" dirty="0"/>
              <a:t>~~~</a:t>
            </a:r>
          </a:p>
          <a:p>
            <a:r>
              <a:rPr lang="zh-CN" altLang="en-US" dirty="0"/>
              <a:t>再说</a:t>
            </a:r>
            <a:r>
              <a:rPr lang="en-US" altLang="zh-CN" dirty="0"/>
              <a:t>~~~</a:t>
            </a:r>
          </a:p>
          <a:p>
            <a:r>
              <a:rPr lang="zh-CN" altLang="en-US" dirty="0"/>
              <a:t>袅袅</a:t>
            </a:r>
            <a:endParaRPr lang="en-US" altLang="zh-CN" dirty="0"/>
          </a:p>
          <a:p>
            <a:r>
              <a:rPr lang="zh-CN" altLang="en-US" dirty="0"/>
              <a:t>缭绕</a:t>
            </a:r>
            <a:endParaRPr lang="en-US" altLang="zh-CN" dirty="0"/>
          </a:p>
          <a:p>
            <a:r>
              <a:rPr lang="zh-CN" altLang="en-US" dirty="0"/>
              <a:t>捉摸</a:t>
            </a:r>
            <a:endParaRPr lang="en-US" altLang="zh-CN" dirty="0"/>
          </a:p>
          <a:p>
            <a:r>
              <a:rPr lang="zh-CN" altLang="en-US" dirty="0"/>
              <a:t>顶远</a:t>
            </a:r>
            <a:endParaRPr lang="en-US" altLang="zh-CN" dirty="0"/>
          </a:p>
          <a:p>
            <a:r>
              <a:rPr lang="zh-CN" altLang="en-US" dirty="0"/>
              <a:t>百忙当中</a:t>
            </a:r>
            <a:endParaRPr lang="en-US" altLang="zh-CN" dirty="0"/>
          </a:p>
          <a:p>
            <a:r>
              <a:rPr lang="zh-CN" altLang="en-US" dirty="0"/>
              <a:t>一忽儿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17390A-BBCD-4B6C-BEA1-BCC8AE1A2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3130"/>
            <a:ext cx="5181600" cy="4583833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老于</a:t>
            </a:r>
            <a:r>
              <a:rPr lang="en-US" altLang="zh-CN" dirty="0"/>
              <a:t>XX</a:t>
            </a:r>
          </a:p>
          <a:p>
            <a:r>
              <a:rPr lang="zh-CN" altLang="en-US" dirty="0"/>
              <a:t>悠然遐想</a:t>
            </a:r>
            <a:endParaRPr lang="en-US" altLang="zh-CN" dirty="0"/>
          </a:p>
          <a:p>
            <a:r>
              <a:rPr lang="zh-CN" altLang="en-US" dirty="0"/>
              <a:t>霎时间</a:t>
            </a:r>
            <a:endParaRPr lang="en-US" altLang="zh-CN" dirty="0"/>
          </a:p>
          <a:p>
            <a:r>
              <a:rPr lang="zh-CN" altLang="en-US" dirty="0"/>
              <a:t>自由自在</a:t>
            </a:r>
            <a:endParaRPr lang="en-US" altLang="zh-CN" dirty="0"/>
          </a:p>
          <a:p>
            <a:r>
              <a:rPr lang="zh-CN" altLang="en-US" dirty="0"/>
              <a:t>无论</a:t>
            </a:r>
            <a:r>
              <a:rPr lang="en-US" altLang="zh-CN" dirty="0"/>
              <a:t>~~~</a:t>
            </a:r>
            <a:r>
              <a:rPr lang="zh-CN" altLang="en-US" dirty="0"/>
              <a:t>，还是</a:t>
            </a:r>
            <a:r>
              <a:rPr lang="en-US" altLang="zh-CN" dirty="0"/>
              <a:t>~~~</a:t>
            </a:r>
          </a:p>
          <a:p>
            <a:r>
              <a:rPr lang="zh-CN" altLang="en-US" dirty="0"/>
              <a:t>说闲话</a:t>
            </a:r>
            <a:endParaRPr lang="en-US" altLang="zh-CN" dirty="0"/>
          </a:p>
          <a:p>
            <a:r>
              <a:rPr lang="zh-CN" altLang="en-US" dirty="0"/>
              <a:t>自然</a:t>
            </a:r>
            <a:endParaRPr lang="en-US" altLang="zh-CN" dirty="0"/>
          </a:p>
          <a:p>
            <a:r>
              <a:rPr lang="zh-CN" altLang="en-US" dirty="0"/>
              <a:t>含含糊糊</a:t>
            </a:r>
            <a:endParaRPr lang="en-US" altLang="zh-CN" dirty="0"/>
          </a:p>
          <a:p>
            <a:r>
              <a:rPr lang="zh-CN" altLang="en-US" dirty="0"/>
              <a:t>可喜</a:t>
            </a:r>
            <a:endParaRPr lang="en-US" altLang="zh-CN" dirty="0"/>
          </a:p>
          <a:p>
            <a:r>
              <a:rPr lang="zh-CN" altLang="en-US" dirty="0"/>
              <a:t>满不在乎</a:t>
            </a:r>
            <a:endParaRPr lang="en-US" altLang="zh-CN" dirty="0"/>
          </a:p>
          <a:p>
            <a:r>
              <a:rPr lang="zh-CN" altLang="en-US" dirty="0"/>
              <a:t>神气</a:t>
            </a:r>
            <a:endParaRPr lang="en-US" altLang="zh-CN" dirty="0"/>
          </a:p>
          <a:p>
            <a:r>
              <a:rPr lang="zh-CN" altLang="en-US" dirty="0"/>
              <a:t>游戏</a:t>
            </a:r>
            <a:endParaRPr lang="en-US" altLang="zh-CN" dirty="0"/>
          </a:p>
          <a:p>
            <a:r>
              <a:rPr lang="zh-CN" altLang="en-US" dirty="0"/>
              <a:t>三昧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799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75DDE-048E-4FDA-8E73-7BEA0A53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语言点</a:t>
            </a:r>
            <a:r>
              <a:rPr lang="en-US" altLang="zh-CN" dirty="0"/>
              <a:t>6</a:t>
            </a:r>
            <a:r>
              <a:rPr lang="zh-CN" altLang="en-US" dirty="0"/>
              <a:t> 必然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681DA-078D-4569-B55F-5BF80CDC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dirty="0"/>
              <a:t>形容词</a:t>
            </a:r>
            <a:r>
              <a:rPr lang="zh-CN" altLang="en-US" dirty="0"/>
              <a:t>，</a:t>
            </a:r>
            <a:r>
              <a:rPr lang="zh-CN" altLang="zh-CN" dirty="0"/>
              <a:t>表示按道理一定会如此</a:t>
            </a:r>
            <a:r>
              <a:rPr lang="zh-CN" altLang="en-US" dirty="0"/>
              <a:t>。跟“</a:t>
            </a:r>
            <a:r>
              <a:rPr lang="zh-CN" altLang="zh-CN" dirty="0"/>
              <a:t>偶然</a:t>
            </a:r>
            <a:r>
              <a:rPr lang="zh-CN" altLang="en-US" dirty="0"/>
              <a:t>”</a:t>
            </a:r>
            <a:r>
              <a:rPr lang="zh-CN" altLang="zh-CN" dirty="0"/>
              <a:t>相对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经济发展的水平和国民素质的高低有必然的联系。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你生活不规律，心里压力大，对疾病的抵抗力下降是必然的。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工作压力太大，必然会导致身体和心理的疾病。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用必然回答问题：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、你们两口子都是学音乐的，你们的孩子（               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、我是左撇子，我的孩子也会是左撇子吗？</a:t>
            </a:r>
          </a:p>
        </p:txBody>
      </p:sp>
    </p:spTree>
    <p:extLst>
      <p:ext uri="{BB962C8B-B14F-4D97-AF65-F5344CB8AC3E}">
        <p14:creationId xmlns:p14="http://schemas.microsoft.com/office/powerpoint/2010/main" val="378319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9279D-4C55-4EE4-BCFE-E06275BE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课文串讲第三段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D69754-9675-43FA-845D-3738BFA72C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为的</a:t>
            </a:r>
            <a:r>
              <a:rPr lang="en-US" altLang="zh-CN" dirty="0"/>
              <a:t>~~</a:t>
            </a:r>
          </a:p>
          <a:p>
            <a:r>
              <a:rPr lang="zh-CN" altLang="en-US" dirty="0"/>
              <a:t>譬如</a:t>
            </a:r>
            <a:endParaRPr lang="en-US" altLang="zh-CN" dirty="0"/>
          </a:p>
          <a:p>
            <a:r>
              <a:rPr lang="zh-CN" altLang="en-US" dirty="0"/>
              <a:t>单身</a:t>
            </a:r>
            <a:endParaRPr lang="en-US" altLang="zh-CN" dirty="0"/>
          </a:p>
          <a:p>
            <a:r>
              <a:rPr lang="zh-CN" altLang="en-US" dirty="0"/>
              <a:t>有说有笑</a:t>
            </a:r>
            <a:endParaRPr lang="en-US" altLang="zh-CN" dirty="0"/>
          </a:p>
          <a:p>
            <a:r>
              <a:rPr lang="zh-CN" altLang="en-US" dirty="0"/>
              <a:t>空房子像水一样</a:t>
            </a:r>
            <a:endParaRPr lang="en-US" altLang="zh-CN" dirty="0"/>
          </a:p>
          <a:p>
            <a:r>
              <a:rPr lang="zh-CN" altLang="en-US" dirty="0"/>
              <a:t>摸</a:t>
            </a:r>
            <a:endParaRPr lang="en-US" altLang="zh-CN" dirty="0"/>
          </a:p>
          <a:p>
            <a:r>
              <a:rPr lang="zh-CN" altLang="en-US" dirty="0"/>
              <a:t>黄昏</a:t>
            </a:r>
            <a:endParaRPr lang="en-US" altLang="zh-CN" dirty="0"/>
          </a:p>
          <a:p>
            <a:r>
              <a:rPr lang="zh-CN" altLang="en-US" dirty="0"/>
              <a:t>轮廓</a:t>
            </a:r>
            <a:endParaRPr lang="en-US" altLang="zh-CN" dirty="0"/>
          </a:p>
          <a:p>
            <a:r>
              <a:rPr lang="zh-CN" altLang="en-US" dirty="0"/>
              <a:t>暂时</a:t>
            </a:r>
            <a:endParaRPr lang="en-US" altLang="zh-CN" dirty="0"/>
          </a:p>
          <a:p>
            <a:r>
              <a:rPr lang="zh-CN" altLang="en-US" dirty="0"/>
              <a:t>懒得</a:t>
            </a:r>
            <a:endParaRPr lang="en-US" altLang="zh-CN" dirty="0"/>
          </a:p>
          <a:p>
            <a:r>
              <a:rPr lang="zh-CN" altLang="en-US" dirty="0"/>
              <a:t>像亲密的低语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1EE2BE-5C26-47C6-8A1E-9B9E21E39B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不妨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迁怒</a:t>
            </a:r>
            <a:endParaRPr lang="en-US" altLang="zh-CN" dirty="0"/>
          </a:p>
          <a:p>
            <a:r>
              <a:rPr lang="zh-CN" altLang="en-US" dirty="0"/>
              <a:t>吸他十来口</a:t>
            </a:r>
            <a:endParaRPr lang="en-US" altLang="zh-CN" dirty="0"/>
          </a:p>
          <a:p>
            <a:r>
              <a:rPr lang="zh-CN" altLang="en-US" dirty="0"/>
              <a:t>干坐着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岂不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拈</a:t>
            </a:r>
            <a:endParaRPr lang="en-US" altLang="zh-CN" dirty="0"/>
          </a:p>
          <a:p>
            <a:r>
              <a:rPr lang="zh-CN" altLang="en-US" dirty="0"/>
              <a:t>若是</a:t>
            </a:r>
            <a:r>
              <a:rPr lang="en-US" altLang="zh-CN" dirty="0"/>
              <a:t>~~</a:t>
            </a:r>
          </a:p>
          <a:p>
            <a:r>
              <a:rPr lang="zh-CN" altLang="en-US" dirty="0"/>
              <a:t>大可以</a:t>
            </a:r>
            <a:endParaRPr lang="en-US" altLang="zh-CN" dirty="0"/>
          </a:p>
          <a:p>
            <a:r>
              <a:rPr lang="zh-CN" altLang="en-US" dirty="0"/>
              <a:t>盘桓</a:t>
            </a:r>
          </a:p>
        </p:txBody>
      </p:sp>
    </p:spTree>
    <p:extLst>
      <p:ext uri="{BB962C8B-B14F-4D97-AF65-F5344CB8AC3E}">
        <p14:creationId xmlns:p14="http://schemas.microsoft.com/office/powerpoint/2010/main" val="804007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5826D-9DF9-4C7F-AE58-FEB144DF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语言点</a:t>
            </a:r>
            <a:r>
              <a:rPr lang="en-US" altLang="zh-CN" dirty="0"/>
              <a:t>7 </a:t>
            </a:r>
            <a:r>
              <a:rPr lang="zh-CN" altLang="en-US" dirty="0"/>
              <a:t>不妨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E68295-C6DA-4E99-AF7F-A5BC05C2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zh-CN" altLang="zh-CN" dirty="0"/>
              <a:t>副词</a:t>
            </a:r>
            <a:r>
              <a:rPr lang="zh-CN" altLang="en-US" dirty="0"/>
              <a:t>，</a:t>
            </a:r>
            <a:r>
              <a:rPr lang="zh-CN" altLang="zh-CN" dirty="0"/>
              <a:t>语气比较委婉，表示可以这样做，没有什么妨碍。</a:t>
            </a:r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去医院看望病人，你不妨买上一束鲜花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我们不妨先看看这本自助游手册，订一个旅游计划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、依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我说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不妨请教一下王先生，他的主意多，办事也果断。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/>
              <a:t>回答问题：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 </a:t>
            </a:r>
            <a:r>
              <a:rPr lang="zh-CN" altLang="en-US" dirty="0"/>
              <a:t>我想找个语伴。</a:t>
            </a:r>
            <a:endParaRPr lang="en-US" altLang="zh-CN" dirty="0"/>
          </a:p>
          <a:p>
            <a:r>
              <a:rPr lang="en-US" altLang="zh-CN" dirty="0"/>
              <a:t>      B</a:t>
            </a:r>
            <a:r>
              <a:rPr lang="zh-CN" altLang="en-US" dirty="0"/>
              <a:t>（                 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A</a:t>
            </a:r>
            <a:r>
              <a:rPr lang="zh-CN" altLang="en-US" dirty="0"/>
              <a:t> 我想在学校附近租房子，可是都比较贵。</a:t>
            </a:r>
            <a:endParaRPr lang="en-US" altLang="zh-CN" dirty="0"/>
          </a:p>
          <a:p>
            <a:r>
              <a:rPr lang="en-US" altLang="zh-CN" dirty="0"/>
              <a:t>     B</a:t>
            </a:r>
            <a:r>
              <a:rPr lang="zh-CN" altLang="en-US" dirty="0"/>
              <a:t>（                 ）。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A </a:t>
            </a:r>
            <a:r>
              <a:rPr lang="zh-CN" altLang="en-US" dirty="0"/>
              <a:t>哪儿可以买到二手电脑？</a:t>
            </a:r>
            <a:endParaRPr lang="en-US" altLang="zh-CN" dirty="0"/>
          </a:p>
          <a:p>
            <a:r>
              <a:rPr lang="en-US" altLang="zh-CN" dirty="0"/>
              <a:t>      B</a:t>
            </a:r>
            <a:r>
              <a:rPr lang="zh-CN" altLang="en-US" dirty="0"/>
              <a:t>（                 ）。</a:t>
            </a:r>
            <a:endParaRPr lang="en-US" altLang="zh-CN" dirty="0"/>
          </a:p>
          <a:p>
            <a:r>
              <a:rPr lang="en-US" altLang="zh-CN" dirty="0"/>
              <a:t>   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93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9EDD8-5C6F-4829-982F-53874C21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而后，尔后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3D467-A1FF-459C-A997-F3A8F68D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63" y="1825624"/>
            <a:ext cx="11406432" cy="481084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“而后”和“尔后”都是连词，常用于书面语言。区别在于：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、而后：以后，然后，表示在某事之后。着重于然后，即在某事之后，表示紧接着上面的动作去做，常在句中作状语。</a:t>
            </a:r>
          </a:p>
          <a:p>
            <a:r>
              <a:rPr lang="zh-CN" altLang="en-US" dirty="0"/>
              <a:t>例如：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儿童存在一样是一个阶段，会经历一段时间而后停止。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、尔后：从此以后，此后。“尔”有指代义，相当于“这”“此”。着重指从此以后，常在句首作状语</a:t>
            </a:r>
          </a:p>
          <a:p>
            <a:r>
              <a:rPr lang="zh-CN" altLang="en-US" dirty="0"/>
              <a:t>例如：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“三年前他找过我一次，尔后，杳无音讯了。”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/>
              <a:t>3</a:t>
            </a:r>
            <a:r>
              <a:rPr lang="zh-CN" altLang="en-US" dirty="0"/>
              <a:t>、“尔后”前面所述的是某个相对独立的事件，后面的事件往往并不是紧接着发生。“而后”后面所叙述的行为或事件，往往紧接着前面的行为或事件发生。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、尔后还有“你的后代”的意思。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“乐只君子，保艾尔后。”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222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E3AA6-6CF0-43C5-8720-97C3BF1C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语言点</a:t>
            </a:r>
            <a:r>
              <a:rPr lang="en-US" altLang="zh-CN" dirty="0"/>
              <a:t>8 </a:t>
            </a:r>
            <a:r>
              <a:rPr lang="zh-CN" altLang="en-US" dirty="0"/>
              <a:t>岂不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42D632-E1EF-4721-B403-F98B5496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69"/>
            <a:ext cx="10515600" cy="5062194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副词“</a:t>
            </a:r>
            <a:r>
              <a:rPr lang="zh-CN" altLang="zh-CN" dirty="0"/>
              <a:t>岂</a:t>
            </a:r>
            <a:r>
              <a:rPr lang="zh-CN" altLang="en-US" dirty="0"/>
              <a:t>”</a:t>
            </a:r>
            <a:r>
              <a:rPr lang="zh-CN" altLang="zh-CN" dirty="0"/>
              <a:t>表示反问，意思是</a:t>
            </a:r>
            <a:r>
              <a:rPr lang="zh-CN" altLang="en-US" dirty="0"/>
              <a:t>“</a:t>
            </a:r>
            <a:r>
              <a:rPr lang="zh-CN" altLang="zh-CN" dirty="0"/>
              <a:t>难道</a:t>
            </a:r>
            <a:r>
              <a:rPr lang="zh-CN" altLang="en-US" dirty="0"/>
              <a:t>”，跟“不”</a:t>
            </a:r>
            <a:r>
              <a:rPr lang="zh-CN" altLang="zh-CN" dirty="0"/>
              <a:t>连用</a:t>
            </a:r>
            <a:r>
              <a:rPr lang="zh-CN" altLang="en-US" dirty="0"/>
              <a:t>，</a:t>
            </a:r>
            <a:r>
              <a:rPr lang="zh-CN" altLang="zh-CN" dirty="0"/>
              <a:t>加强反问的语气</a:t>
            </a:r>
            <a:r>
              <a:rPr lang="zh-CN" altLang="en-US" dirty="0"/>
              <a:t>，</a:t>
            </a:r>
            <a:r>
              <a:rPr lang="zh-CN" altLang="zh-CN" dirty="0"/>
              <a:t>表示肯定</a:t>
            </a:r>
            <a:r>
              <a:rPr lang="zh-CN" altLang="en-US" dirty="0"/>
              <a:t>。</a:t>
            </a:r>
            <a:r>
              <a:rPr lang="zh-CN" altLang="zh-CN" dirty="0"/>
              <a:t>是书面语。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你别琢磨啦，直接去找老王，问个明白岂不省事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？（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直接问老王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省事）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多买两张票，让你岳父岳母也来看演出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，岂不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皆大欢喜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？（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让岳父岳母来看演出就皆大欢喜了。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每天步行去上课，既省钱又锻炼身体，岂不是一举两得的好事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？（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步行去上课是一举两得的好事儿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/>
          </a:p>
          <a:p>
            <a:r>
              <a:rPr lang="zh-CN" altLang="en-US" dirty="0"/>
              <a:t>用“岂不”回答：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</a:t>
            </a:r>
            <a:r>
              <a:rPr lang="zh-CN" altLang="en-US" dirty="0"/>
              <a:t>下了班，我又要接孩子，又要买菜做饭，实在忙不过来，怎么办？</a:t>
            </a:r>
            <a:endParaRPr lang="en-US" altLang="zh-CN" dirty="0"/>
          </a:p>
          <a:p>
            <a:r>
              <a:rPr lang="en-US" altLang="zh-CN" dirty="0"/>
              <a:t>    B</a:t>
            </a:r>
            <a:r>
              <a:rPr lang="zh-CN" altLang="en-US" dirty="0"/>
              <a:t>（                 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A</a:t>
            </a:r>
            <a:r>
              <a:rPr lang="zh-CN" altLang="en-US" dirty="0"/>
              <a:t> 我想在学校附近租房子，可是都比较贵。</a:t>
            </a:r>
            <a:endParaRPr lang="en-US" altLang="zh-CN" dirty="0"/>
          </a:p>
          <a:p>
            <a:r>
              <a:rPr lang="en-US" altLang="zh-CN" dirty="0"/>
              <a:t>     B</a:t>
            </a:r>
            <a:r>
              <a:rPr lang="zh-CN" altLang="en-US" dirty="0"/>
              <a:t>（                 ）。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A </a:t>
            </a:r>
            <a:r>
              <a:rPr lang="zh-CN" altLang="en-US" dirty="0"/>
              <a:t>哪儿可以买到二手电脑？</a:t>
            </a:r>
            <a:endParaRPr lang="en-US" altLang="zh-CN" dirty="0"/>
          </a:p>
          <a:p>
            <a:r>
              <a:rPr lang="en-US" altLang="zh-CN" dirty="0"/>
              <a:t>      B</a:t>
            </a:r>
            <a:r>
              <a:rPr lang="zh-CN" altLang="en-US" dirty="0"/>
              <a:t>（                 ）。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A </a:t>
            </a:r>
            <a:r>
              <a:rPr lang="zh-CN" altLang="en-US" dirty="0"/>
              <a:t>我在北京只待三天，去不去长城？</a:t>
            </a:r>
            <a:endParaRPr lang="en-US" altLang="zh-CN" dirty="0"/>
          </a:p>
          <a:p>
            <a:r>
              <a:rPr lang="en-US" altLang="zh-CN" dirty="0"/>
              <a:t>       B</a:t>
            </a:r>
            <a:r>
              <a:rPr lang="zh-CN" altLang="en-US" dirty="0"/>
              <a:t>（                 ）。</a:t>
            </a:r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116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C7327-12AD-4E74-852C-C8D6A37E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课文串讲第四段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DB318-DE75-4968-94E2-80F529C8F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/>
              <a:t>不过是</a:t>
            </a:r>
            <a:r>
              <a:rPr lang="en-US" altLang="zh-CN" dirty="0"/>
              <a:t>~~</a:t>
            </a:r>
          </a:p>
          <a:p>
            <a:r>
              <a:rPr lang="zh-CN" altLang="en-US" dirty="0"/>
              <a:t>无伤大雅</a:t>
            </a:r>
            <a:endParaRPr lang="en-US" altLang="zh-CN" dirty="0"/>
          </a:p>
          <a:p>
            <a:r>
              <a:rPr lang="zh-CN" altLang="en-US" dirty="0"/>
              <a:t>嗜好</a:t>
            </a:r>
            <a:endParaRPr lang="en-US" altLang="zh-CN" dirty="0"/>
          </a:p>
          <a:p>
            <a:r>
              <a:rPr lang="zh-CN" altLang="en-US" dirty="0"/>
              <a:t>派头</a:t>
            </a:r>
            <a:endParaRPr lang="en-US" altLang="zh-CN" dirty="0"/>
          </a:p>
          <a:p>
            <a:r>
              <a:rPr lang="zh-CN" altLang="en-US" dirty="0"/>
              <a:t>不独</a:t>
            </a:r>
            <a:r>
              <a:rPr lang="en-US" altLang="zh-CN" dirty="0"/>
              <a:t>~~</a:t>
            </a:r>
          </a:p>
          <a:p>
            <a:r>
              <a:rPr lang="zh-CN" altLang="en-US" dirty="0"/>
              <a:t>麻烦</a:t>
            </a:r>
            <a:endParaRPr lang="en-US" altLang="zh-CN" dirty="0"/>
          </a:p>
          <a:p>
            <a:r>
              <a:rPr lang="zh-CN" altLang="en-US" dirty="0"/>
              <a:t>小气</a:t>
            </a:r>
            <a:endParaRPr lang="en-US" altLang="zh-CN" dirty="0"/>
          </a:p>
          <a:p>
            <a:r>
              <a:rPr lang="zh-CN" altLang="en-US" dirty="0"/>
              <a:t>今儿</a:t>
            </a:r>
            <a:r>
              <a:rPr lang="en-US" altLang="zh-CN" dirty="0"/>
              <a:t>~~~</a:t>
            </a:r>
            <a:r>
              <a:rPr lang="zh-CN" altLang="en-US" dirty="0"/>
              <a:t>，明儿</a:t>
            </a:r>
            <a:r>
              <a:rPr lang="en-US" altLang="zh-CN" dirty="0"/>
              <a:t>~~~</a:t>
            </a:r>
          </a:p>
          <a:p>
            <a:r>
              <a:rPr lang="zh-CN" altLang="en-US" dirty="0"/>
              <a:t>由它去</a:t>
            </a:r>
            <a:endParaRPr lang="en-US" altLang="zh-CN" dirty="0"/>
          </a:p>
          <a:p>
            <a:r>
              <a:rPr lang="zh-CN" altLang="en-US" dirty="0"/>
              <a:t>别别扭扭</a:t>
            </a:r>
            <a:endParaRPr lang="en-US" altLang="zh-CN" dirty="0"/>
          </a:p>
          <a:p>
            <a:r>
              <a:rPr lang="zh-CN" altLang="en-US" dirty="0"/>
              <a:t>满不在乎</a:t>
            </a:r>
            <a:endParaRPr lang="en-US" altLang="zh-CN" dirty="0"/>
          </a:p>
          <a:p>
            <a:r>
              <a:rPr lang="zh-CN" altLang="en-US" dirty="0"/>
              <a:t>辨味</a:t>
            </a:r>
            <a:endParaRPr lang="en-US" altLang="zh-CN" dirty="0"/>
          </a:p>
          <a:p>
            <a:r>
              <a:rPr lang="zh-CN" altLang="en-US" dirty="0"/>
              <a:t>内行</a:t>
            </a:r>
            <a:endParaRPr lang="en-US" altLang="zh-CN" dirty="0"/>
          </a:p>
          <a:p>
            <a:r>
              <a:rPr lang="zh-CN" altLang="en-US" dirty="0"/>
              <a:t>不择</a:t>
            </a:r>
            <a:r>
              <a:rPr lang="en-US" altLang="zh-CN" dirty="0"/>
              <a:t>~</a:t>
            </a:r>
            <a:r>
              <a:rPr lang="zh-CN" altLang="en-US" dirty="0"/>
              <a:t>而</a:t>
            </a:r>
            <a:r>
              <a:rPr lang="en-US" altLang="zh-CN" dirty="0"/>
              <a:t>V</a:t>
            </a:r>
          </a:p>
          <a:p>
            <a:r>
              <a:rPr lang="zh-CN" altLang="en-US" dirty="0"/>
              <a:t>大方之家</a:t>
            </a:r>
          </a:p>
        </p:txBody>
      </p:sp>
    </p:spTree>
    <p:extLst>
      <p:ext uri="{BB962C8B-B14F-4D97-AF65-F5344CB8AC3E}">
        <p14:creationId xmlns:p14="http://schemas.microsoft.com/office/powerpoint/2010/main" val="2771955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5FE75-9644-4186-A28B-10DC9353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7F1F2-799F-4526-B1EB-A0D610BCC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p-99</a:t>
            </a:r>
            <a:r>
              <a:rPr lang="zh-CN" altLang="en-US" dirty="0"/>
              <a:t>，词语练习一二三，写在书上就可以啦！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242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E5F87-0271-450E-84B9-691A4C22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第四课 阳光与月色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D99479-7C8C-4BF7-AC14-FA0D1BF7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一、生词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二、词语练习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三、语言点练习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四、综合练习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914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6C21D-84C9-4180-A66B-B90CCFBF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第五课 左撇子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0E13D-225C-4E40-8007-504E62BA9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一、生词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二、词语练习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三、语言点练习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四、综合练习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580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64DA3-844C-44EC-A91E-EA82EC63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第六课 谈抽烟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A6D290-FE87-451A-8C69-27FC7F475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一、生词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二、词语练习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三、语言点练习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四、综合练习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18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7271850-09DE-4692-8BD3-C132CB4D964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关于亚历山大大帝，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EC3E07-084C-4741-B87F-308BC27413C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他是个左撇子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ED58AC-12D0-443B-BD12-3E688631444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他是查理曼大帝的继任者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FA6A4F-28D0-4678-ADCA-DDE1406BD04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他使用左手抽出宝剑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04E3EC-366E-4293-9DCF-2AC137CFE8D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他征服的全世界。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CD0D9D4-8F2E-4667-8E07-18A734EEAB2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8D51F90-2620-416A-8545-39A9AEF96EE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0FD824-1A69-4C77-BF4E-213A4074E05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5E60CC0-4949-4B0F-98B8-EF3BD6C74A9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425DF6D-6AC4-44EA-927A-A42FFADE5D8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DC00ADE-48EF-42D9-935C-633E06BD73C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C47F6DC2-3E46-4DEC-9ACE-B3A8C1F0553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07EA86D5-68D8-41AD-BDFD-D71DEE144B7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C642B04-9A40-4C3C-AF4F-99C0422AD60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86D1C6CA-BF7B-4CD7-A782-97C35E73837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184C311-9EA6-4651-9828-B7F34E1AA4C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050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112CE-D3BF-470E-B292-B2F362F7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11</a:t>
            </a:r>
            <a:r>
              <a:rPr lang="zh-CN" altLang="en-US" dirty="0"/>
              <a:t>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145BC-DC7E-4D80-9536-E7D6C8B19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名人</a:t>
            </a:r>
            <a:endParaRPr lang="en-US" altLang="zh-CN" dirty="0"/>
          </a:p>
          <a:p>
            <a:r>
              <a:rPr lang="zh-CN" altLang="en-US" dirty="0"/>
              <a:t>米开朗基罗</a:t>
            </a:r>
            <a:endParaRPr lang="en-US" altLang="zh-CN" dirty="0"/>
          </a:p>
          <a:p>
            <a:r>
              <a:rPr lang="zh-CN" altLang="en-US" dirty="0"/>
              <a:t>达芬奇</a:t>
            </a:r>
            <a:endParaRPr lang="en-US" altLang="zh-CN" dirty="0"/>
          </a:p>
          <a:p>
            <a:r>
              <a:rPr lang="zh-CN" altLang="en-US" dirty="0"/>
              <a:t>拉斐尔</a:t>
            </a:r>
            <a:endParaRPr lang="en-US" altLang="zh-CN" dirty="0"/>
          </a:p>
          <a:p>
            <a:r>
              <a:rPr lang="zh-CN" altLang="en-US" dirty="0"/>
              <a:t>毕加索</a:t>
            </a:r>
            <a:endParaRPr lang="en-US" altLang="zh-CN" dirty="0"/>
          </a:p>
          <a:p>
            <a:r>
              <a:rPr lang="zh-CN" altLang="en-US" dirty="0"/>
              <a:t>被称为</a:t>
            </a:r>
            <a:r>
              <a:rPr lang="en-US" altLang="zh-CN" dirty="0"/>
              <a:t>~~~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08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DFB88-375E-4466-B092-F1B9AC85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米开朗基罗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5D6766-B72E-48A7-A875-59514A84E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6" y="1835052"/>
            <a:ext cx="10180488" cy="4351338"/>
          </a:xfrm>
        </p:spPr>
      </p:pic>
    </p:spTree>
    <p:extLst>
      <p:ext uri="{BB962C8B-B14F-4D97-AF65-F5344CB8AC3E}">
        <p14:creationId xmlns:p14="http://schemas.microsoft.com/office/powerpoint/2010/main" val="1521081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3703</TotalTime>
  <Words>4446</Words>
  <Application>Microsoft Office PowerPoint</Application>
  <PresentationFormat>宽屏</PresentationFormat>
  <Paragraphs>512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2" baseType="lpstr">
      <vt:lpstr>Microsoft Yahei</vt:lpstr>
      <vt:lpstr>等线</vt:lpstr>
      <vt:lpstr>等线 Light</vt:lpstr>
      <vt:lpstr>仿宋</vt:lpstr>
      <vt:lpstr>Arial</vt:lpstr>
      <vt:lpstr>Wingdings</vt:lpstr>
      <vt:lpstr>Office 主题​​</vt:lpstr>
      <vt:lpstr>中高级汉语 第六课 谈抽烟-1</vt:lpstr>
      <vt:lpstr>练习检查</vt:lpstr>
      <vt:lpstr> </vt:lpstr>
      <vt:lpstr>第10段</vt:lpstr>
      <vt:lpstr>语言点7 尔后</vt:lpstr>
      <vt:lpstr>而后，尔后</vt:lpstr>
      <vt:lpstr>PowerPoint 演示文稿</vt:lpstr>
      <vt:lpstr>第11段</vt:lpstr>
      <vt:lpstr>米开朗基罗</vt:lpstr>
      <vt:lpstr> </vt:lpstr>
      <vt:lpstr>达芬奇</vt:lpstr>
      <vt:lpstr> </vt:lpstr>
      <vt:lpstr>拉斐尔</vt:lpstr>
      <vt:lpstr> </vt:lpstr>
      <vt:lpstr>毕加索</vt:lpstr>
      <vt:lpstr> </vt:lpstr>
      <vt:lpstr>美国第20任总统加菲尔德</vt:lpstr>
      <vt:lpstr>左~右~、左右~~、左一~右一~</vt:lpstr>
      <vt:lpstr>课前讨论：</vt:lpstr>
      <vt:lpstr> 2、你有什么嗜好？放弃这个嗜好容易不容易？ </vt:lpstr>
      <vt:lpstr>PowerPoint 演示文稿</vt:lpstr>
      <vt:lpstr>关于作者：</vt:lpstr>
      <vt:lpstr> </vt:lpstr>
      <vt:lpstr> </vt:lpstr>
      <vt:lpstr> </vt:lpstr>
      <vt:lpstr>生词：</vt:lpstr>
      <vt:lpstr>  </vt:lpstr>
      <vt:lpstr> </vt:lpstr>
      <vt:lpstr> </vt:lpstr>
      <vt:lpstr> </vt:lpstr>
      <vt:lpstr> </vt:lpstr>
      <vt:lpstr>匣子    罐子</vt:lpstr>
      <vt:lpstr> </vt:lpstr>
      <vt:lpstr> </vt:lpstr>
      <vt:lpstr> </vt:lpstr>
      <vt:lpstr> </vt:lpstr>
      <vt:lpstr> </vt:lpstr>
      <vt:lpstr>水烟                                    旱烟</vt:lpstr>
      <vt:lpstr> </vt:lpstr>
      <vt:lpstr>大褂 （长衫）  马褂          马甲（坎肩儿）</vt:lpstr>
      <vt:lpstr>麻雀 </vt:lpstr>
      <vt:lpstr>课文阅读，回答问题。6分钟</vt:lpstr>
      <vt:lpstr>课文串讲，第1段</vt:lpstr>
      <vt:lpstr>朵颐</vt:lpstr>
      <vt:lpstr>橄榄</vt:lpstr>
      <vt:lpstr>语音点一：倒</vt:lpstr>
      <vt:lpstr>用“倒”回答问题：</vt:lpstr>
      <vt:lpstr>语言点2  准</vt:lpstr>
      <vt:lpstr>用“准”完成句子：</vt:lpstr>
      <vt:lpstr>语音点3   居多</vt:lpstr>
      <vt:lpstr>用“居多”完成句子</vt:lpstr>
      <vt:lpstr>语言点4   不时</vt:lpstr>
      <vt:lpstr>用“不时”回答问题：</vt:lpstr>
      <vt:lpstr>语言点5  说不上</vt:lpstr>
      <vt:lpstr>用“说不上”回答问题：</vt:lpstr>
      <vt:lpstr>课文串讲第二段</vt:lpstr>
      <vt:lpstr>语言点6 必然</vt:lpstr>
      <vt:lpstr>课文串讲第三段</vt:lpstr>
      <vt:lpstr>语言点7 不妨</vt:lpstr>
      <vt:lpstr>语言点8 岂不</vt:lpstr>
      <vt:lpstr>课文串讲第四段</vt:lpstr>
      <vt:lpstr>作业：</vt:lpstr>
      <vt:lpstr>第四课 阳光与月色</vt:lpstr>
      <vt:lpstr>第五课 左撇子</vt:lpstr>
      <vt:lpstr>第六课 谈抽烟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 lingling</dc:creator>
  <cp:lastModifiedBy>Administrator</cp:lastModifiedBy>
  <cp:revision>63</cp:revision>
  <dcterms:created xsi:type="dcterms:W3CDTF">2020-04-28T10:50:56Z</dcterms:created>
  <dcterms:modified xsi:type="dcterms:W3CDTF">2020-12-15T07:14:34Z</dcterms:modified>
</cp:coreProperties>
</file>